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73" r:id="rId2"/>
    <p:sldId id="258" r:id="rId3"/>
    <p:sldId id="262" r:id="rId4"/>
    <p:sldId id="265" r:id="rId5"/>
    <p:sldId id="263" r:id="rId6"/>
    <p:sldId id="264" r:id="rId7"/>
    <p:sldId id="274" r:id="rId8"/>
    <p:sldId id="259" r:id="rId9"/>
    <p:sldId id="270" r:id="rId10"/>
    <p:sldId id="271" r:id="rId11"/>
    <p:sldId id="257" r:id="rId12"/>
    <p:sldId id="275" r:id="rId13"/>
    <p:sldId id="280" r:id="rId14"/>
    <p:sldId id="277" r:id="rId15"/>
    <p:sldId id="278" r:id="rId16"/>
    <p:sldId id="279" r:id="rId17"/>
    <p:sldId id="272" r:id="rId18"/>
    <p:sldId id="286" r:id="rId19"/>
    <p:sldId id="276" r:id="rId20"/>
    <p:sldId id="281" r:id="rId21"/>
    <p:sldId id="282" r:id="rId22"/>
    <p:sldId id="283" r:id="rId23"/>
    <p:sldId id="284" r:id="rId24"/>
    <p:sldId id="285" r:id="rId25"/>
    <p:sldId id="287" r:id="rId26"/>
    <p:sldId id="266" r:id="rId27"/>
    <p:sldId id="290" r:id="rId28"/>
    <p:sldId id="291" r:id="rId29"/>
    <p:sldId id="294" r:id="rId30"/>
    <p:sldId id="289" r:id="rId31"/>
    <p:sldId id="292" r:id="rId32"/>
    <p:sldId id="268" r:id="rId33"/>
    <p:sldId id="293" r:id="rId34"/>
    <p:sldId id="260" r:id="rId35"/>
    <p:sldId id="261" r:id="rId3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BBD1"/>
    <a:srgbClr val="C6FBF5"/>
    <a:srgbClr val="C6DDFB"/>
    <a:srgbClr val="D2BEFF"/>
    <a:srgbClr val="A377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1"/>
    <p:restoredTop sz="94720"/>
  </p:normalViewPr>
  <p:slideViewPr>
    <p:cSldViewPr snapToGrid="0">
      <p:cViewPr varScale="1">
        <p:scale>
          <a:sx n="102" d="100"/>
          <a:sy n="102" d="100"/>
        </p:scale>
        <p:origin x="7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B8A86-9643-F74B-B502-E8610F3C3512}" type="datetimeFigureOut">
              <a:rPr lang="pt-BR" smtClean="0"/>
              <a:t>16/11/2023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8535D-82E5-3D4E-80AE-AF7457B71E60}" type="slidenum">
              <a:rPr lang="pt-BR" smtClean="0"/>
              <a:t>‹nº›</a:t>
            </a:fld>
            <a:endParaRPr lang="pt-BR"/>
          </a:p>
        </p:txBody>
      </p:sp>
    </p:spTree>
    <p:extLst>
      <p:ext uri="{BB962C8B-B14F-4D97-AF65-F5344CB8AC3E}">
        <p14:creationId xmlns:p14="http://schemas.microsoft.com/office/powerpoint/2010/main" val="36772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228535D-82E5-3D4E-80AE-AF7457B71E60}" type="slidenum">
              <a:rPr lang="pt-BR" smtClean="0"/>
              <a:t>10</a:t>
            </a:fld>
            <a:endParaRPr lang="pt-BR"/>
          </a:p>
        </p:txBody>
      </p:sp>
    </p:spTree>
    <p:extLst>
      <p:ext uri="{BB962C8B-B14F-4D97-AF65-F5344CB8AC3E}">
        <p14:creationId xmlns:p14="http://schemas.microsoft.com/office/powerpoint/2010/main" val="2682210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2F4DFD-B242-4157-D248-4BB0F99E8860}"/>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911A9D6E-2C18-C3D7-2192-F42F96D685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79C2CBF2-31ED-B500-742F-59058527E773}"/>
              </a:ext>
            </a:extLst>
          </p:cNvPr>
          <p:cNvSpPr>
            <a:spLocks noGrp="1"/>
          </p:cNvSpPr>
          <p:nvPr>
            <p:ph type="dt" sz="half" idx="10"/>
          </p:nvPr>
        </p:nvSpPr>
        <p:spPr/>
        <p:txBody>
          <a:bodyPr/>
          <a:lstStyle/>
          <a:p>
            <a:fld id="{8AFC3C2A-7FD7-7840-867C-DE8567D2EE62}" type="datetimeFigureOut">
              <a:rPr lang="pt-BR" smtClean="0"/>
              <a:t>16/11/2023</a:t>
            </a:fld>
            <a:endParaRPr lang="pt-BR"/>
          </a:p>
        </p:txBody>
      </p:sp>
      <p:sp>
        <p:nvSpPr>
          <p:cNvPr id="5" name="Espaço Reservado para Rodapé 4">
            <a:extLst>
              <a:ext uri="{FF2B5EF4-FFF2-40B4-BE49-F238E27FC236}">
                <a16:creationId xmlns:a16="http://schemas.microsoft.com/office/drawing/2014/main" id="{104121B2-1221-6F8E-86B0-7FB3995896D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6252BF8-713D-6F64-5B7E-DBD319AA2E53}"/>
              </a:ext>
            </a:extLst>
          </p:cNvPr>
          <p:cNvSpPr>
            <a:spLocks noGrp="1"/>
          </p:cNvSpPr>
          <p:nvPr>
            <p:ph type="sldNum" sz="quarter" idx="12"/>
          </p:nvPr>
        </p:nvSpPr>
        <p:spPr/>
        <p:txBody>
          <a:bodyPr/>
          <a:lstStyle/>
          <a:p>
            <a:fld id="{B0F7DCED-5773-7349-9F54-4CC0B9E17346}" type="slidenum">
              <a:rPr lang="pt-BR" smtClean="0"/>
              <a:t>‹nº›</a:t>
            </a:fld>
            <a:endParaRPr lang="pt-BR"/>
          </a:p>
        </p:txBody>
      </p:sp>
    </p:spTree>
    <p:extLst>
      <p:ext uri="{BB962C8B-B14F-4D97-AF65-F5344CB8AC3E}">
        <p14:creationId xmlns:p14="http://schemas.microsoft.com/office/powerpoint/2010/main" val="1297847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F9FF23-C63D-317E-CB84-72CBD8F3A79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D0C329A-1F65-0ADF-F68C-0F76AFB8610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B50C603-FAF2-A73F-C0A2-A3908F70BBF1}"/>
              </a:ext>
            </a:extLst>
          </p:cNvPr>
          <p:cNvSpPr>
            <a:spLocks noGrp="1"/>
          </p:cNvSpPr>
          <p:nvPr>
            <p:ph type="dt" sz="half" idx="10"/>
          </p:nvPr>
        </p:nvSpPr>
        <p:spPr/>
        <p:txBody>
          <a:bodyPr/>
          <a:lstStyle/>
          <a:p>
            <a:fld id="{8AFC3C2A-7FD7-7840-867C-DE8567D2EE62}" type="datetimeFigureOut">
              <a:rPr lang="pt-BR" smtClean="0"/>
              <a:t>16/11/2023</a:t>
            </a:fld>
            <a:endParaRPr lang="pt-BR"/>
          </a:p>
        </p:txBody>
      </p:sp>
      <p:sp>
        <p:nvSpPr>
          <p:cNvPr id="5" name="Espaço Reservado para Rodapé 4">
            <a:extLst>
              <a:ext uri="{FF2B5EF4-FFF2-40B4-BE49-F238E27FC236}">
                <a16:creationId xmlns:a16="http://schemas.microsoft.com/office/drawing/2014/main" id="{CEF3E0D8-F0B5-54E7-0A39-F167DF756DE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75E1624-AC7A-6A7F-CCE7-BF46353343FC}"/>
              </a:ext>
            </a:extLst>
          </p:cNvPr>
          <p:cNvSpPr>
            <a:spLocks noGrp="1"/>
          </p:cNvSpPr>
          <p:nvPr>
            <p:ph type="sldNum" sz="quarter" idx="12"/>
          </p:nvPr>
        </p:nvSpPr>
        <p:spPr/>
        <p:txBody>
          <a:bodyPr/>
          <a:lstStyle/>
          <a:p>
            <a:fld id="{B0F7DCED-5773-7349-9F54-4CC0B9E17346}" type="slidenum">
              <a:rPr lang="pt-BR" smtClean="0"/>
              <a:t>‹nº›</a:t>
            </a:fld>
            <a:endParaRPr lang="pt-BR"/>
          </a:p>
        </p:txBody>
      </p:sp>
    </p:spTree>
    <p:extLst>
      <p:ext uri="{BB962C8B-B14F-4D97-AF65-F5344CB8AC3E}">
        <p14:creationId xmlns:p14="http://schemas.microsoft.com/office/powerpoint/2010/main" val="2228710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1DA4487-BB1A-7152-E77D-2E75340FD0C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0A47949F-BC8B-E657-9C64-CA1604DA7AC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E510038-8215-D851-01A3-CD116B583B43}"/>
              </a:ext>
            </a:extLst>
          </p:cNvPr>
          <p:cNvSpPr>
            <a:spLocks noGrp="1"/>
          </p:cNvSpPr>
          <p:nvPr>
            <p:ph type="dt" sz="half" idx="10"/>
          </p:nvPr>
        </p:nvSpPr>
        <p:spPr/>
        <p:txBody>
          <a:bodyPr/>
          <a:lstStyle/>
          <a:p>
            <a:fld id="{8AFC3C2A-7FD7-7840-867C-DE8567D2EE62}" type="datetimeFigureOut">
              <a:rPr lang="pt-BR" smtClean="0"/>
              <a:t>16/11/2023</a:t>
            </a:fld>
            <a:endParaRPr lang="pt-BR"/>
          </a:p>
        </p:txBody>
      </p:sp>
      <p:sp>
        <p:nvSpPr>
          <p:cNvPr id="5" name="Espaço Reservado para Rodapé 4">
            <a:extLst>
              <a:ext uri="{FF2B5EF4-FFF2-40B4-BE49-F238E27FC236}">
                <a16:creationId xmlns:a16="http://schemas.microsoft.com/office/drawing/2014/main" id="{55CB2EBD-C3B9-C088-90A2-0D1BAFC4B45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ABEFAFB-9D1E-5D5F-9D92-419285EBD4F1}"/>
              </a:ext>
            </a:extLst>
          </p:cNvPr>
          <p:cNvSpPr>
            <a:spLocks noGrp="1"/>
          </p:cNvSpPr>
          <p:nvPr>
            <p:ph type="sldNum" sz="quarter" idx="12"/>
          </p:nvPr>
        </p:nvSpPr>
        <p:spPr/>
        <p:txBody>
          <a:bodyPr/>
          <a:lstStyle/>
          <a:p>
            <a:fld id="{B0F7DCED-5773-7349-9F54-4CC0B9E17346}" type="slidenum">
              <a:rPr lang="pt-BR" smtClean="0"/>
              <a:t>‹nº›</a:t>
            </a:fld>
            <a:endParaRPr lang="pt-BR"/>
          </a:p>
        </p:txBody>
      </p:sp>
    </p:spTree>
    <p:extLst>
      <p:ext uri="{BB962C8B-B14F-4D97-AF65-F5344CB8AC3E}">
        <p14:creationId xmlns:p14="http://schemas.microsoft.com/office/powerpoint/2010/main" val="144255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846375-270B-25F3-76E4-56217466E9F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F13DF3-1CF1-B4C7-FB9C-923B4DEBAE7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1689570-C3B5-2D7D-EB1B-CA5CBCE59E05}"/>
              </a:ext>
            </a:extLst>
          </p:cNvPr>
          <p:cNvSpPr>
            <a:spLocks noGrp="1"/>
          </p:cNvSpPr>
          <p:nvPr>
            <p:ph type="dt" sz="half" idx="10"/>
          </p:nvPr>
        </p:nvSpPr>
        <p:spPr/>
        <p:txBody>
          <a:bodyPr/>
          <a:lstStyle/>
          <a:p>
            <a:fld id="{8AFC3C2A-7FD7-7840-867C-DE8567D2EE62}" type="datetimeFigureOut">
              <a:rPr lang="pt-BR" smtClean="0"/>
              <a:t>16/11/2023</a:t>
            </a:fld>
            <a:endParaRPr lang="pt-BR"/>
          </a:p>
        </p:txBody>
      </p:sp>
      <p:sp>
        <p:nvSpPr>
          <p:cNvPr id="5" name="Espaço Reservado para Rodapé 4">
            <a:extLst>
              <a:ext uri="{FF2B5EF4-FFF2-40B4-BE49-F238E27FC236}">
                <a16:creationId xmlns:a16="http://schemas.microsoft.com/office/drawing/2014/main" id="{1E3867B1-40E5-A98A-ACCD-4DB95429225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19574BE-B980-434C-E82F-88BCBFCFAE06}"/>
              </a:ext>
            </a:extLst>
          </p:cNvPr>
          <p:cNvSpPr>
            <a:spLocks noGrp="1"/>
          </p:cNvSpPr>
          <p:nvPr>
            <p:ph type="sldNum" sz="quarter" idx="12"/>
          </p:nvPr>
        </p:nvSpPr>
        <p:spPr/>
        <p:txBody>
          <a:bodyPr/>
          <a:lstStyle/>
          <a:p>
            <a:fld id="{B0F7DCED-5773-7349-9F54-4CC0B9E17346}" type="slidenum">
              <a:rPr lang="pt-BR" smtClean="0"/>
              <a:t>‹nº›</a:t>
            </a:fld>
            <a:endParaRPr lang="pt-BR"/>
          </a:p>
        </p:txBody>
      </p:sp>
    </p:spTree>
    <p:extLst>
      <p:ext uri="{BB962C8B-B14F-4D97-AF65-F5344CB8AC3E}">
        <p14:creationId xmlns:p14="http://schemas.microsoft.com/office/powerpoint/2010/main" val="921854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07BE3E-0F39-C950-5FF7-1BCDC951F17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99A4C16-EB7F-DFF2-F0D7-AACEE578BD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BF003A55-A182-C867-2A9D-0DA40BED6A53}"/>
              </a:ext>
            </a:extLst>
          </p:cNvPr>
          <p:cNvSpPr>
            <a:spLocks noGrp="1"/>
          </p:cNvSpPr>
          <p:nvPr>
            <p:ph type="dt" sz="half" idx="10"/>
          </p:nvPr>
        </p:nvSpPr>
        <p:spPr/>
        <p:txBody>
          <a:bodyPr/>
          <a:lstStyle/>
          <a:p>
            <a:fld id="{8AFC3C2A-7FD7-7840-867C-DE8567D2EE62}" type="datetimeFigureOut">
              <a:rPr lang="pt-BR" smtClean="0"/>
              <a:t>16/11/2023</a:t>
            </a:fld>
            <a:endParaRPr lang="pt-BR"/>
          </a:p>
        </p:txBody>
      </p:sp>
      <p:sp>
        <p:nvSpPr>
          <p:cNvPr id="5" name="Espaço Reservado para Rodapé 4">
            <a:extLst>
              <a:ext uri="{FF2B5EF4-FFF2-40B4-BE49-F238E27FC236}">
                <a16:creationId xmlns:a16="http://schemas.microsoft.com/office/drawing/2014/main" id="{29A1DBAE-4E76-1C5A-C556-D18F27A7CEE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1B795FB-AB84-C37A-66BA-0BDBFAB5AA78}"/>
              </a:ext>
            </a:extLst>
          </p:cNvPr>
          <p:cNvSpPr>
            <a:spLocks noGrp="1"/>
          </p:cNvSpPr>
          <p:nvPr>
            <p:ph type="sldNum" sz="quarter" idx="12"/>
          </p:nvPr>
        </p:nvSpPr>
        <p:spPr/>
        <p:txBody>
          <a:bodyPr/>
          <a:lstStyle/>
          <a:p>
            <a:fld id="{B0F7DCED-5773-7349-9F54-4CC0B9E17346}" type="slidenum">
              <a:rPr lang="pt-BR" smtClean="0"/>
              <a:t>‹nº›</a:t>
            </a:fld>
            <a:endParaRPr lang="pt-BR"/>
          </a:p>
        </p:txBody>
      </p:sp>
    </p:spTree>
    <p:extLst>
      <p:ext uri="{BB962C8B-B14F-4D97-AF65-F5344CB8AC3E}">
        <p14:creationId xmlns:p14="http://schemas.microsoft.com/office/powerpoint/2010/main" val="1953322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198AD-5780-6FF3-9B6A-0955BF76606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886D8A4-2699-AAD9-6DBA-202424A675A5}"/>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E378D2C-556C-9909-A63C-E97412E39AD6}"/>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6C5F5AB7-540F-7C0B-3C3E-5C021AF0D41D}"/>
              </a:ext>
            </a:extLst>
          </p:cNvPr>
          <p:cNvSpPr>
            <a:spLocks noGrp="1"/>
          </p:cNvSpPr>
          <p:nvPr>
            <p:ph type="dt" sz="half" idx="10"/>
          </p:nvPr>
        </p:nvSpPr>
        <p:spPr/>
        <p:txBody>
          <a:bodyPr/>
          <a:lstStyle/>
          <a:p>
            <a:fld id="{8AFC3C2A-7FD7-7840-867C-DE8567D2EE62}" type="datetimeFigureOut">
              <a:rPr lang="pt-BR" smtClean="0"/>
              <a:t>16/11/2023</a:t>
            </a:fld>
            <a:endParaRPr lang="pt-BR"/>
          </a:p>
        </p:txBody>
      </p:sp>
      <p:sp>
        <p:nvSpPr>
          <p:cNvPr id="6" name="Espaço Reservado para Rodapé 5">
            <a:extLst>
              <a:ext uri="{FF2B5EF4-FFF2-40B4-BE49-F238E27FC236}">
                <a16:creationId xmlns:a16="http://schemas.microsoft.com/office/drawing/2014/main" id="{CEEAD4E0-C617-EB3C-0DBE-72216129568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BF1BA8B-970F-D732-0F19-DEA62FD146DC}"/>
              </a:ext>
            </a:extLst>
          </p:cNvPr>
          <p:cNvSpPr>
            <a:spLocks noGrp="1"/>
          </p:cNvSpPr>
          <p:nvPr>
            <p:ph type="sldNum" sz="quarter" idx="12"/>
          </p:nvPr>
        </p:nvSpPr>
        <p:spPr/>
        <p:txBody>
          <a:bodyPr/>
          <a:lstStyle/>
          <a:p>
            <a:fld id="{B0F7DCED-5773-7349-9F54-4CC0B9E17346}" type="slidenum">
              <a:rPr lang="pt-BR" smtClean="0"/>
              <a:t>‹nº›</a:t>
            </a:fld>
            <a:endParaRPr lang="pt-BR"/>
          </a:p>
        </p:txBody>
      </p:sp>
    </p:spTree>
    <p:extLst>
      <p:ext uri="{BB962C8B-B14F-4D97-AF65-F5344CB8AC3E}">
        <p14:creationId xmlns:p14="http://schemas.microsoft.com/office/powerpoint/2010/main" val="105283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0E9A9A-944B-C9F4-90C3-EA5D1E7FCB18}"/>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7D14A9C1-C9D8-5DC4-BAD7-324DDFD47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A6DBB40B-1463-5C82-FBDF-161AF360105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C4EF47AF-D883-F633-5B4E-249041D4F4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8E3430E6-DA4E-AE68-5574-F022DAB8E806}"/>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3D521DA-9488-146B-75F5-900D639FCC7E}"/>
              </a:ext>
            </a:extLst>
          </p:cNvPr>
          <p:cNvSpPr>
            <a:spLocks noGrp="1"/>
          </p:cNvSpPr>
          <p:nvPr>
            <p:ph type="dt" sz="half" idx="10"/>
          </p:nvPr>
        </p:nvSpPr>
        <p:spPr/>
        <p:txBody>
          <a:bodyPr/>
          <a:lstStyle/>
          <a:p>
            <a:fld id="{8AFC3C2A-7FD7-7840-867C-DE8567D2EE62}" type="datetimeFigureOut">
              <a:rPr lang="pt-BR" smtClean="0"/>
              <a:t>16/11/2023</a:t>
            </a:fld>
            <a:endParaRPr lang="pt-BR"/>
          </a:p>
        </p:txBody>
      </p:sp>
      <p:sp>
        <p:nvSpPr>
          <p:cNvPr id="8" name="Espaço Reservado para Rodapé 7">
            <a:extLst>
              <a:ext uri="{FF2B5EF4-FFF2-40B4-BE49-F238E27FC236}">
                <a16:creationId xmlns:a16="http://schemas.microsoft.com/office/drawing/2014/main" id="{6C58A911-F8DA-201A-BB7D-3D6A4F8DEE53}"/>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0A58C06-C98F-C8C4-EDC7-12D1C01052F0}"/>
              </a:ext>
            </a:extLst>
          </p:cNvPr>
          <p:cNvSpPr>
            <a:spLocks noGrp="1"/>
          </p:cNvSpPr>
          <p:nvPr>
            <p:ph type="sldNum" sz="quarter" idx="12"/>
          </p:nvPr>
        </p:nvSpPr>
        <p:spPr/>
        <p:txBody>
          <a:bodyPr/>
          <a:lstStyle/>
          <a:p>
            <a:fld id="{B0F7DCED-5773-7349-9F54-4CC0B9E17346}" type="slidenum">
              <a:rPr lang="pt-BR" smtClean="0"/>
              <a:t>‹nº›</a:t>
            </a:fld>
            <a:endParaRPr lang="pt-BR"/>
          </a:p>
        </p:txBody>
      </p:sp>
    </p:spTree>
    <p:extLst>
      <p:ext uri="{BB962C8B-B14F-4D97-AF65-F5344CB8AC3E}">
        <p14:creationId xmlns:p14="http://schemas.microsoft.com/office/powerpoint/2010/main" val="367531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ABA628-BE51-7FCA-1CD4-2AD6AC2DC23E}"/>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1876098-C8DD-7A36-D245-6F6DC4A15591}"/>
              </a:ext>
            </a:extLst>
          </p:cNvPr>
          <p:cNvSpPr>
            <a:spLocks noGrp="1"/>
          </p:cNvSpPr>
          <p:nvPr>
            <p:ph type="dt" sz="half" idx="10"/>
          </p:nvPr>
        </p:nvSpPr>
        <p:spPr/>
        <p:txBody>
          <a:bodyPr/>
          <a:lstStyle/>
          <a:p>
            <a:fld id="{8AFC3C2A-7FD7-7840-867C-DE8567D2EE62}" type="datetimeFigureOut">
              <a:rPr lang="pt-BR" smtClean="0"/>
              <a:t>16/11/2023</a:t>
            </a:fld>
            <a:endParaRPr lang="pt-BR"/>
          </a:p>
        </p:txBody>
      </p:sp>
      <p:sp>
        <p:nvSpPr>
          <p:cNvPr id="4" name="Espaço Reservado para Rodapé 3">
            <a:extLst>
              <a:ext uri="{FF2B5EF4-FFF2-40B4-BE49-F238E27FC236}">
                <a16:creationId xmlns:a16="http://schemas.microsoft.com/office/drawing/2014/main" id="{66D6F5E0-211D-501B-5690-6D8244E1192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71B2853-11EF-F360-9930-F431186498C0}"/>
              </a:ext>
            </a:extLst>
          </p:cNvPr>
          <p:cNvSpPr>
            <a:spLocks noGrp="1"/>
          </p:cNvSpPr>
          <p:nvPr>
            <p:ph type="sldNum" sz="quarter" idx="12"/>
          </p:nvPr>
        </p:nvSpPr>
        <p:spPr/>
        <p:txBody>
          <a:bodyPr/>
          <a:lstStyle/>
          <a:p>
            <a:fld id="{B0F7DCED-5773-7349-9F54-4CC0B9E17346}" type="slidenum">
              <a:rPr lang="pt-BR" smtClean="0"/>
              <a:t>‹nº›</a:t>
            </a:fld>
            <a:endParaRPr lang="pt-BR"/>
          </a:p>
        </p:txBody>
      </p:sp>
    </p:spTree>
    <p:extLst>
      <p:ext uri="{BB962C8B-B14F-4D97-AF65-F5344CB8AC3E}">
        <p14:creationId xmlns:p14="http://schemas.microsoft.com/office/powerpoint/2010/main" val="3589168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912BB4D-DB39-D68D-9D8D-9A7F653CE540}"/>
              </a:ext>
            </a:extLst>
          </p:cNvPr>
          <p:cNvSpPr>
            <a:spLocks noGrp="1"/>
          </p:cNvSpPr>
          <p:nvPr>
            <p:ph type="dt" sz="half" idx="10"/>
          </p:nvPr>
        </p:nvSpPr>
        <p:spPr/>
        <p:txBody>
          <a:bodyPr/>
          <a:lstStyle/>
          <a:p>
            <a:fld id="{8AFC3C2A-7FD7-7840-867C-DE8567D2EE62}" type="datetimeFigureOut">
              <a:rPr lang="pt-BR" smtClean="0"/>
              <a:t>16/11/2023</a:t>
            </a:fld>
            <a:endParaRPr lang="pt-BR"/>
          </a:p>
        </p:txBody>
      </p:sp>
      <p:sp>
        <p:nvSpPr>
          <p:cNvPr id="3" name="Espaço Reservado para Rodapé 2">
            <a:extLst>
              <a:ext uri="{FF2B5EF4-FFF2-40B4-BE49-F238E27FC236}">
                <a16:creationId xmlns:a16="http://schemas.microsoft.com/office/drawing/2014/main" id="{AAA76B23-52D1-DAE3-7AD0-3FAB1AD9E54C}"/>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E6EDF503-F843-CE73-5620-77570644CECD}"/>
              </a:ext>
            </a:extLst>
          </p:cNvPr>
          <p:cNvSpPr>
            <a:spLocks noGrp="1"/>
          </p:cNvSpPr>
          <p:nvPr>
            <p:ph type="sldNum" sz="quarter" idx="12"/>
          </p:nvPr>
        </p:nvSpPr>
        <p:spPr/>
        <p:txBody>
          <a:bodyPr/>
          <a:lstStyle/>
          <a:p>
            <a:fld id="{B0F7DCED-5773-7349-9F54-4CC0B9E17346}" type="slidenum">
              <a:rPr lang="pt-BR" smtClean="0"/>
              <a:t>‹nº›</a:t>
            </a:fld>
            <a:endParaRPr lang="pt-BR"/>
          </a:p>
        </p:txBody>
      </p:sp>
    </p:spTree>
    <p:extLst>
      <p:ext uri="{BB962C8B-B14F-4D97-AF65-F5344CB8AC3E}">
        <p14:creationId xmlns:p14="http://schemas.microsoft.com/office/powerpoint/2010/main" val="877793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F1125-4836-9097-CA66-6E3F5EAFD2F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3726BC0F-B65F-43A9-C027-D2B2E60BF9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3B2A484-E3B9-4471-4131-79604067A9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47426D9-4486-7605-1BCD-4BD072455CD3}"/>
              </a:ext>
            </a:extLst>
          </p:cNvPr>
          <p:cNvSpPr>
            <a:spLocks noGrp="1"/>
          </p:cNvSpPr>
          <p:nvPr>
            <p:ph type="dt" sz="half" idx="10"/>
          </p:nvPr>
        </p:nvSpPr>
        <p:spPr/>
        <p:txBody>
          <a:bodyPr/>
          <a:lstStyle/>
          <a:p>
            <a:fld id="{8AFC3C2A-7FD7-7840-867C-DE8567D2EE62}" type="datetimeFigureOut">
              <a:rPr lang="pt-BR" smtClean="0"/>
              <a:t>16/11/2023</a:t>
            </a:fld>
            <a:endParaRPr lang="pt-BR"/>
          </a:p>
        </p:txBody>
      </p:sp>
      <p:sp>
        <p:nvSpPr>
          <p:cNvPr id="6" name="Espaço Reservado para Rodapé 5">
            <a:extLst>
              <a:ext uri="{FF2B5EF4-FFF2-40B4-BE49-F238E27FC236}">
                <a16:creationId xmlns:a16="http://schemas.microsoft.com/office/drawing/2014/main" id="{702C79FA-1972-15DC-2333-FA859ED5CBB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53A5D80-B778-18C2-17F5-10728D68BFB9}"/>
              </a:ext>
            </a:extLst>
          </p:cNvPr>
          <p:cNvSpPr>
            <a:spLocks noGrp="1"/>
          </p:cNvSpPr>
          <p:nvPr>
            <p:ph type="sldNum" sz="quarter" idx="12"/>
          </p:nvPr>
        </p:nvSpPr>
        <p:spPr/>
        <p:txBody>
          <a:bodyPr/>
          <a:lstStyle/>
          <a:p>
            <a:fld id="{B0F7DCED-5773-7349-9F54-4CC0B9E17346}" type="slidenum">
              <a:rPr lang="pt-BR" smtClean="0"/>
              <a:t>‹nº›</a:t>
            </a:fld>
            <a:endParaRPr lang="pt-BR"/>
          </a:p>
        </p:txBody>
      </p:sp>
    </p:spTree>
    <p:extLst>
      <p:ext uri="{BB962C8B-B14F-4D97-AF65-F5344CB8AC3E}">
        <p14:creationId xmlns:p14="http://schemas.microsoft.com/office/powerpoint/2010/main" val="2747161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B9C93-A6D7-88AC-A16F-66F34E5D489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DF4D34A-7FE3-AA66-BE55-D5D50C822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70F9BF4-5EEA-526F-44A0-121884824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C1DCEAF-5285-CD21-F184-B0BFEC7B9429}"/>
              </a:ext>
            </a:extLst>
          </p:cNvPr>
          <p:cNvSpPr>
            <a:spLocks noGrp="1"/>
          </p:cNvSpPr>
          <p:nvPr>
            <p:ph type="dt" sz="half" idx="10"/>
          </p:nvPr>
        </p:nvSpPr>
        <p:spPr/>
        <p:txBody>
          <a:bodyPr/>
          <a:lstStyle/>
          <a:p>
            <a:fld id="{8AFC3C2A-7FD7-7840-867C-DE8567D2EE62}" type="datetimeFigureOut">
              <a:rPr lang="pt-BR" smtClean="0"/>
              <a:t>16/11/2023</a:t>
            </a:fld>
            <a:endParaRPr lang="pt-BR"/>
          </a:p>
        </p:txBody>
      </p:sp>
      <p:sp>
        <p:nvSpPr>
          <p:cNvPr id="6" name="Espaço Reservado para Rodapé 5">
            <a:extLst>
              <a:ext uri="{FF2B5EF4-FFF2-40B4-BE49-F238E27FC236}">
                <a16:creationId xmlns:a16="http://schemas.microsoft.com/office/drawing/2014/main" id="{1786CA34-36D8-34DE-1EBE-D0C196EDBB5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B62E557-33BF-CFD1-BC89-521802FBD13E}"/>
              </a:ext>
            </a:extLst>
          </p:cNvPr>
          <p:cNvSpPr>
            <a:spLocks noGrp="1"/>
          </p:cNvSpPr>
          <p:nvPr>
            <p:ph type="sldNum" sz="quarter" idx="12"/>
          </p:nvPr>
        </p:nvSpPr>
        <p:spPr/>
        <p:txBody>
          <a:bodyPr/>
          <a:lstStyle/>
          <a:p>
            <a:fld id="{B0F7DCED-5773-7349-9F54-4CC0B9E17346}" type="slidenum">
              <a:rPr lang="pt-BR" smtClean="0"/>
              <a:t>‹nº›</a:t>
            </a:fld>
            <a:endParaRPr lang="pt-BR"/>
          </a:p>
        </p:txBody>
      </p:sp>
    </p:spTree>
    <p:extLst>
      <p:ext uri="{BB962C8B-B14F-4D97-AF65-F5344CB8AC3E}">
        <p14:creationId xmlns:p14="http://schemas.microsoft.com/office/powerpoint/2010/main" val="1731116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EBA692C-20E5-F8DD-D5C5-91E01FDBFF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E129FD06-EB1F-19EE-8E86-242D87B852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D189FF5-C893-02F4-F83E-5E083F99BB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FC3C2A-7FD7-7840-867C-DE8567D2EE62}" type="datetimeFigureOut">
              <a:rPr lang="pt-BR" smtClean="0"/>
              <a:t>16/11/2023</a:t>
            </a:fld>
            <a:endParaRPr lang="pt-BR"/>
          </a:p>
        </p:txBody>
      </p:sp>
      <p:sp>
        <p:nvSpPr>
          <p:cNvPr id="5" name="Espaço Reservado para Rodapé 4">
            <a:extLst>
              <a:ext uri="{FF2B5EF4-FFF2-40B4-BE49-F238E27FC236}">
                <a16:creationId xmlns:a16="http://schemas.microsoft.com/office/drawing/2014/main" id="{86CCFF46-E16E-6586-DEF7-7CBA7CEA0B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BF44C317-1C7A-4B89-D486-6D4C821F3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F7DCED-5773-7349-9F54-4CC0B9E17346}" type="slidenum">
              <a:rPr lang="pt-BR" smtClean="0"/>
              <a:t>‹nº›</a:t>
            </a:fld>
            <a:endParaRPr lang="pt-BR"/>
          </a:p>
        </p:txBody>
      </p:sp>
    </p:spTree>
    <p:extLst>
      <p:ext uri="{BB962C8B-B14F-4D97-AF65-F5344CB8AC3E}">
        <p14:creationId xmlns:p14="http://schemas.microsoft.com/office/powerpoint/2010/main" val="146778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572BFE-FB36-FC17-1BFA-809A2C765F71}"/>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latin typeface="Comic Sans MS" panose="030F0702030302020204" pitchFamily="66" charset="0"/>
              </a:rPr>
              <a:t>O que é Cloud?</a:t>
            </a:r>
          </a:p>
        </p:txBody>
      </p:sp>
      <p:sp>
        <p:nvSpPr>
          <p:cNvPr id="1229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A conceptual photo representing cloud computing with AWS (Amazon Web Services). The image should depict a stylized cloud made up of digital circuit patterns and binary code, floating above a network of interconnected devices such as servers, laptops, and smartphones. The devices are on a sleek, modern desk surface with the AWS logo subtly integrated into the cloud design. The atmosphere is futuristic and the lighting is dynamic, with a blue and white color scheme that suggests advanced technology and connectivity.">
            <a:extLst>
              <a:ext uri="{FF2B5EF4-FFF2-40B4-BE49-F238E27FC236}">
                <a16:creationId xmlns:a16="http://schemas.microsoft.com/office/drawing/2014/main" id="{95FE9E6C-2686-03B5-1A2A-76D62F9B8B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728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33" name="Rectangle 923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22" name="Picture 6" descr="Data Center: saiba tudo sobre essa estrutura estratégica para os negócios">
            <a:extLst>
              <a:ext uri="{FF2B5EF4-FFF2-40B4-BE49-F238E27FC236}">
                <a16:creationId xmlns:a16="http://schemas.microsoft.com/office/drawing/2014/main" id="{88C1A9E1-B05E-345C-8FC1-E7526C9AB7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1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8" name="Rectangle 2067">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050" name="Picture 2" descr="Comprar proxy para o site amazon.com - FineProxy">
            <a:extLst>
              <a:ext uri="{FF2B5EF4-FFF2-40B4-BE49-F238E27FC236}">
                <a16:creationId xmlns:a16="http://schemas.microsoft.com/office/drawing/2014/main" id="{0516F633-4931-143B-6DAF-1507AF131E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405" r="-1" b="3674"/>
          <a:stretch/>
        </p:blipFill>
        <p:spPr bwMode="auto">
          <a:xfrm>
            <a:off x="1142844" y="2257954"/>
            <a:ext cx="4519222" cy="23420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Ícone de seta para a direita (símbolo png) amarelo">
            <a:extLst>
              <a:ext uri="{FF2B5EF4-FFF2-40B4-BE49-F238E27FC236}">
                <a16:creationId xmlns:a16="http://schemas.microsoft.com/office/drawing/2014/main" id="{199FE339-0912-4668-244C-E4AEC4B25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053" y="2481607"/>
            <a:ext cx="1333765" cy="13337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Web Services – Wikipédia, a enciclopédia livre">
            <a:extLst>
              <a:ext uri="{FF2B5EF4-FFF2-40B4-BE49-F238E27FC236}">
                <a16:creationId xmlns:a16="http://schemas.microsoft.com/office/drawing/2014/main" id="{5DE10360-996D-7E65-26E8-8851AF46C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031" y="2609113"/>
            <a:ext cx="2016017" cy="120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45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F8D29-E0DD-6A06-0750-4993B82D525A}"/>
              </a:ext>
            </a:extLst>
          </p:cNvPr>
          <p:cNvSpPr>
            <a:spLocks noGrp="1"/>
          </p:cNvSpPr>
          <p:nvPr>
            <p:ph type="title"/>
          </p:nvPr>
        </p:nvSpPr>
        <p:spPr>
          <a:xfrm>
            <a:off x="1145881" y="343993"/>
            <a:ext cx="10515600" cy="1325563"/>
          </a:xfrm>
        </p:spPr>
        <p:txBody>
          <a:bodyPr/>
          <a:lstStyle/>
          <a:p>
            <a:r>
              <a:rPr lang="pt-BR" dirty="0">
                <a:latin typeface="Comic Sans MS" panose="030F0702030302020204" pitchFamily="66" charset="0"/>
              </a:rPr>
              <a:t>AWS Cloud evolução dos serviços</a:t>
            </a:r>
          </a:p>
        </p:txBody>
      </p:sp>
      <p:sp>
        <p:nvSpPr>
          <p:cNvPr id="5" name="Seta para a Direita 4">
            <a:extLst>
              <a:ext uri="{FF2B5EF4-FFF2-40B4-BE49-F238E27FC236}">
                <a16:creationId xmlns:a16="http://schemas.microsoft.com/office/drawing/2014/main" id="{44BA222E-DD95-B4D6-0D97-23312DE33F11}"/>
              </a:ext>
            </a:extLst>
          </p:cNvPr>
          <p:cNvSpPr/>
          <p:nvPr/>
        </p:nvSpPr>
        <p:spPr>
          <a:xfrm>
            <a:off x="576197" y="3707704"/>
            <a:ext cx="10872592" cy="1665962"/>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Reto 6">
            <a:extLst>
              <a:ext uri="{FF2B5EF4-FFF2-40B4-BE49-F238E27FC236}">
                <a16:creationId xmlns:a16="http://schemas.microsoft.com/office/drawing/2014/main" id="{251BF80E-8878-73C9-17C0-377E088D0FFC}"/>
              </a:ext>
            </a:extLst>
          </p:cNvPr>
          <p:cNvCxnSpPr/>
          <p:nvPr/>
        </p:nvCxnSpPr>
        <p:spPr>
          <a:xfrm flipV="1">
            <a:off x="1578279" y="3244241"/>
            <a:ext cx="0" cy="864296"/>
          </a:xfrm>
          <a:prstGeom prst="line">
            <a:avLst/>
          </a:prstGeom>
        </p:spPr>
        <p:style>
          <a:lnRef idx="1">
            <a:schemeClr val="dk1"/>
          </a:lnRef>
          <a:fillRef idx="0">
            <a:schemeClr val="dk1"/>
          </a:fillRef>
          <a:effectRef idx="0">
            <a:schemeClr val="dk1"/>
          </a:effectRef>
          <a:fontRef idx="minor">
            <a:schemeClr val="tx1"/>
          </a:fontRef>
        </p:style>
      </p:cxnSp>
      <p:sp>
        <p:nvSpPr>
          <p:cNvPr id="8" name="CaixaDeTexto 7">
            <a:extLst>
              <a:ext uri="{FF2B5EF4-FFF2-40B4-BE49-F238E27FC236}">
                <a16:creationId xmlns:a16="http://schemas.microsoft.com/office/drawing/2014/main" id="{1D2091C8-AEB3-D6E5-4896-F0266E4FECEC}"/>
              </a:ext>
            </a:extLst>
          </p:cNvPr>
          <p:cNvSpPr txBox="1"/>
          <p:nvPr/>
        </p:nvSpPr>
        <p:spPr>
          <a:xfrm>
            <a:off x="576197" y="2503965"/>
            <a:ext cx="2744240" cy="646331"/>
          </a:xfrm>
          <a:prstGeom prst="rect">
            <a:avLst/>
          </a:prstGeom>
          <a:noFill/>
        </p:spPr>
        <p:txBody>
          <a:bodyPr wrap="square" rtlCol="0">
            <a:spAutoFit/>
          </a:bodyPr>
          <a:lstStyle/>
          <a:p>
            <a:r>
              <a:rPr lang="pt-BR" dirty="0">
                <a:latin typeface="Comic Sans MS" panose="030F0702030302020204" pitchFamily="66" charset="0"/>
              </a:rPr>
              <a:t>2002 :</a:t>
            </a:r>
          </a:p>
          <a:p>
            <a:r>
              <a:rPr lang="pt-BR" dirty="0">
                <a:latin typeface="Comic Sans MS" panose="030F0702030302020204" pitchFamily="66" charset="0"/>
              </a:rPr>
              <a:t>Lançado internamente</a:t>
            </a:r>
          </a:p>
        </p:txBody>
      </p:sp>
      <p:cxnSp>
        <p:nvCxnSpPr>
          <p:cNvPr id="9" name="Conector Reto 8">
            <a:extLst>
              <a:ext uri="{FF2B5EF4-FFF2-40B4-BE49-F238E27FC236}">
                <a16:creationId xmlns:a16="http://schemas.microsoft.com/office/drawing/2014/main" id="{EBB039B4-D576-E5A8-EA62-0F756CA5EE7A}"/>
              </a:ext>
            </a:extLst>
          </p:cNvPr>
          <p:cNvCxnSpPr/>
          <p:nvPr/>
        </p:nvCxnSpPr>
        <p:spPr>
          <a:xfrm flipV="1">
            <a:off x="2770339" y="4941518"/>
            <a:ext cx="0" cy="864296"/>
          </a:xfrm>
          <a:prstGeom prst="line">
            <a:avLst/>
          </a:prstGeom>
        </p:spPr>
        <p:style>
          <a:lnRef idx="1">
            <a:schemeClr val="dk1"/>
          </a:lnRef>
          <a:fillRef idx="0">
            <a:schemeClr val="dk1"/>
          </a:fillRef>
          <a:effectRef idx="0">
            <a:schemeClr val="dk1"/>
          </a:effectRef>
          <a:fontRef idx="minor">
            <a:schemeClr val="tx1"/>
          </a:fontRef>
        </p:style>
      </p:cxnSp>
      <p:sp>
        <p:nvSpPr>
          <p:cNvPr id="10" name="CaixaDeTexto 9">
            <a:extLst>
              <a:ext uri="{FF2B5EF4-FFF2-40B4-BE49-F238E27FC236}">
                <a16:creationId xmlns:a16="http://schemas.microsoft.com/office/drawing/2014/main" id="{63160CAB-CDF0-FEDA-C6B3-347848A90E55}"/>
              </a:ext>
            </a:extLst>
          </p:cNvPr>
          <p:cNvSpPr txBox="1"/>
          <p:nvPr/>
        </p:nvSpPr>
        <p:spPr>
          <a:xfrm>
            <a:off x="1226506" y="5657671"/>
            <a:ext cx="3508332" cy="1200329"/>
          </a:xfrm>
          <a:prstGeom prst="rect">
            <a:avLst/>
          </a:prstGeom>
          <a:noFill/>
        </p:spPr>
        <p:txBody>
          <a:bodyPr wrap="square" rtlCol="0">
            <a:spAutoFit/>
          </a:bodyPr>
          <a:lstStyle/>
          <a:p>
            <a:r>
              <a:rPr lang="pt-BR" dirty="0">
                <a:latin typeface="Comic Sans MS" panose="030F0702030302020204" pitchFamily="66" charset="0"/>
              </a:rPr>
              <a:t>2003 :</a:t>
            </a:r>
          </a:p>
          <a:p>
            <a:r>
              <a:rPr lang="pt-BR" dirty="0">
                <a:latin typeface="Comic Sans MS" panose="030F0702030302020204" pitchFamily="66" charset="0"/>
              </a:rPr>
              <a:t>A infraestrutura da Amazon é uma das suas principais forças. Uma ideia para comercializar</a:t>
            </a:r>
          </a:p>
        </p:txBody>
      </p:sp>
      <p:cxnSp>
        <p:nvCxnSpPr>
          <p:cNvPr id="13" name="Conector Reto 12">
            <a:extLst>
              <a:ext uri="{FF2B5EF4-FFF2-40B4-BE49-F238E27FC236}">
                <a16:creationId xmlns:a16="http://schemas.microsoft.com/office/drawing/2014/main" id="{B8C9AE24-AA7B-FC55-32BC-1B46E2B6CF2F}"/>
              </a:ext>
            </a:extLst>
          </p:cNvPr>
          <p:cNvCxnSpPr/>
          <p:nvPr/>
        </p:nvCxnSpPr>
        <p:spPr>
          <a:xfrm flipV="1">
            <a:off x="4346532" y="3244241"/>
            <a:ext cx="0" cy="864296"/>
          </a:xfrm>
          <a:prstGeom prst="line">
            <a:avLst/>
          </a:prstGeom>
        </p:spPr>
        <p:style>
          <a:lnRef idx="1">
            <a:schemeClr val="dk1"/>
          </a:lnRef>
          <a:fillRef idx="0">
            <a:schemeClr val="dk1"/>
          </a:fillRef>
          <a:effectRef idx="0">
            <a:schemeClr val="dk1"/>
          </a:effectRef>
          <a:fontRef idx="minor">
            <a:schemeClr val="tx1"/>
          </a:fontRef>
        </p:style>
      </p:cxnSp>
      <p:sp>
        <p:nvSpPr>
          <p:cNvPr id="14" name="CaixaDeTexto 13">
            <a:extLst>
              <a:ext uri="{FF2B5EF4-FFF2-40B4-BE49-F238E27FC236}">
                <a16:creationId xmlns:a16="http://schemas.microsoft.com/office/drawing/2014/main" id="{85E0976F-DABC-6BD4-7F8C-838BAA6BC4F0}"/>
              </a:ext>
            </a:extLst>
          </p:cNvPr>
          <p:cNvSpPr txBox="1"/>
          <p:nvPr/>
        </p:nvSpPr>
        <p:spPr>
          <a:xfrm>
            <a:off x="3609582" y="2503964"/>
            <a:ext cx="3292258" cy="646331"/>
          </a:xfrm>
          <a:prstGeom prst="rect">
            <a:avLst/>
          </a:prstGeom>
          <a:noFill/>
        </p:spPr>
        <p:txBody>
          <a:bodyPr wrap="square" rtlCol="0">
            <a:spAutoFit/>
          </a:bodyPr>
          <a:lstStyle/>
          <a:p>
            <a:r>
              <a:rPr lang="pt-BR" dirty="0">
                <a:latin typeface="Comic Sans MS" panose="030F0702030302020204" pitchFamily="66" charset="0"/>
              </a:rPr>
              <a:t>2004 :</a:t>
            </a:r>
          </a:p>
          <a:p>
            <a:r>
              <a:rPr lang="pt-BR" dirty="0">
                <a:latin typeface="Comic Sans MS" panose="030F0702030302020204" pitchFamily="66" charset="0"/>
              </a:rPr>
              <a:t>SQS é lançado publicamente</a:t>
            </a:r>
          </a:p>
        </p:txBody>
      </p:sp>
      <p:cxnSp>
        <p:nvCxnSpPr>
          <p:cNvPr id="15" name="Conector Reto 14">
            <a:extLst>
              <a:ext uri="{FF2B5EF4-FFF2-40B4-BE49-F238E27FC236}">
                <a16:creationId xmlns:a16="http://schemas.microsoft.com/office/drawing/2014/main" id="{66158D18-70EF-F96D-F1D0-A06E838ECD38}"/>
              </a:ext>
            </a:extLst>
          </p:cNvPr>
          <p:cNvCxnSpPr/>
          <p:nvPr/>
        </p:nvCxnSpPr>
        <p:spPr>
          <a:xfrm flipV="1">
            <a:off x="6354871" y="4941518"/>
            <a:ext cx="0" cy="864296"/>
          </a:xfrm>
          <a:prstGeom prst="line">
            <a:avLst/>
          </a:prstGeom>
        </p:spPr>
        <p:style>
          <a:lnRef idx="1">
            <a:schemeClr val="dk1"/>
          </a:lnRef>
          <a:fillRef idx="0">
            <a:schemeClr val="dk1"/>
          </a:fillRef>
          <a:effectRef idx="0">
            <a:schemeClr val="dk1"/>
          </a:effectRef>
          <a:fontRef idx="minor">
            <a:schemeClr val="tx1"/>
          </a:fontRef>
        </p:style>
      </p:cxnSp>
      <p:sp>
        <p:nvSpPr>
          <p:cNvPr id="16" name="CaixaDeTexto 15">
            <a:extLst>
              <a:ext uri="{FF2B5EF4-FFF2-40B4-BE49-F238E27FC236}">
                <a16:creationId xmlns:a16="http://schemas.microsoft.com/office/drawing/2014/main" id="{8FDCE9C0-2079-B450-4F0F-C4195B606BB0}"/>
              </a:ext>
            </a:extLst>
          </p:cNvPr>
          <p:cNvSpPr txBox="1"/>
          <p:nvPr/>
        </p:nvSpPr>
        <p:spPr>
          <a:xfrm>
            <a:off x="5312079" y="5657670"/>
            <a:ext cx="2692049" cy="923330"/>
          </a:xfrm>
          <a:prstGeom prst="rect">
            <a:avLst/>
          </a:prstGeom>
          <a:noFill/>
        </p:spPr>
        <p:txBody>
          <a:bodyPr wrap="square" rtlCol="0">
            <a:spAutoFit/>
          </a:bodyPr>
          <a:lstStyle/>
          <a:p>
            <a:r>
              <a:rPr lang="pt-BR" dirty="0">
                <a:latin typeface="Comic Sans MS" panose="030F0702030302020204" pitchFamily="66" charset="0"/>
              </a:rPr>
              <a:t>2006 :</a:t>
            </a:r>
          </a:p>
          <a:p>
            <a:r>
              <a:rPr lang="pt-BR" dirty="0">
                <a:latin typeface="Comic Sans MS" panose="030F0702030302020204" pitchFamily="66" charset="0"/>
              </a:rPr>
              <a:t>SQS e S3 é lançado</a:t>
            </a:r>
          </a:p>
          <a:p>
            <a:r>
              <a:rPr lang="pt-BR" dirty="0">
                <a:latin typeface="Comic Sans MS" panose="030F0702030302020204" pitchFamily="66" charset="0"/>
              </a:rPr>
              <a:t>publicamente </a:t>
            </a:r>
          </a:p>
        </p:txBody>
      </p:sp>
      <p:pic>
        <p:nvPicPr>
          <p:cNvPr id="14340" name="Picture 4">
            <a:extLst>
              <a:ext uri="{FF2B5EF4-FFF2-40B4-BE49-F238E27FC236}">
                <a16:creationId xmlns:a16="http://schemas.microsoft.com/office/drawing/2014/main" id="{9171D9FF-87E5-3B21-BD9B-15D29F6B8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681" y="5198626"/>
            <a:ext cx="638503" cy="63850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6CF71486-6C47-EA3C-49A5-21F5F4FAE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38" y="5198625"/>
            <a:ext cx="638504" cy="63850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Reto 16">
            <a:extLst>
              <a:ext uri="{FF2B5EF4-FFF2-40B4-BE49-F238E27FC236}">
                <a16:creationId xmlns:a16="http://schemas.microsoft.com/office/drawing/2014/main" id="{61B9CF12-4B0C-8350-5E85-87CE285CE8D5}"/>
              </a:ext>
            </a:extLst>
          </p:cNvPr>
          <p:cNvCxnSpPr/>
          <p:nvPr/>
        </p:nvCxnSpPr>
        <p:spPr>
          <a:xfrm flipV="1">
            <a:off x="8344422" y="3244241"/>
            <a:ext cx="0" cy="864296"/>
          </a:xfrm>
          <a:prstGeom prst="line">
            <a:avLst/>
          </a:prstGeom>
        </p:spPr>
        <p:style>
          <a:lnRef idx="1">
            <a:schemeClr val="dk1"/>
          </a:lnRef>
          <a:fillRef idx="0">
            <a:schemeClr val="dk1"/>
          </a:fillRef>
          <a:effectRef idx="0">
            <a:schemeClr val="dk1"/>
          </a:effectRef>
          <a:fontRef idx="minor">
            <a:schemeClr val="tx1"/>
          </a:fontRef>
        </p:style>
      </p:cxnSp>
      <p:sp>
        <p:nvSpPr>
          <p:cNvPr id="18" name="CaixaDeTexto 17">
            <a:extLst>
              <a:ext uri="{FF2B5EF4-FFF2-40B4-BE49-F238E27FC236}">
                <a16:creationId xmlns:a16="http://schemas.microsoft.com/office/drawing/2014/main" id="{0EFF22DD-F892-04A5-B98D-2AFA8C007710}"/>
              </a:ext>
            </a:extLst>
          </p:cNvPr>
          <p:cNvSpPr txBox="1"/>
          <p:nvPr/>
        </p:nvSpPr>
        <p:spPr>
          <a:xfrm>
            <a:off x="7586742" y="2226965"/>
            <a:ext cx="3292258" cy="923330"/>
          </a:xfrm>
          <a:prstGeom prst="rect">
            <a:avLst/>
          </a:prstGeom>
          <a:noFill/>
        </p:spPr>
        <p:txBody>
          <a:bodyPr wrap="square" rtlCol="0">
            <a:spAutoFit/>
          </a:bodyPr>
          <a:lstStyle/>
          <a:p>
            <a:r>
              <a:rPr lang="pt-BR" dirty="0">
                <a:latin typeface="Comic Sans MS" panose="030F0702030302020204" pitchFamily="66" charset="0"/>
              </a:rPr>
              <a:t>2008 :</a:t>
            </a:r>
          </a:p>
          <a:p>
            <a:r>
              <a:rPr lang="pt-BR" dirty="0">
                <a:latin typeface="Comic Sans MS" panose="030F0702030302020204" pitchFamily="66" charset="0"/>
              </a:rPr>
              <a:t>EC2 e EBS é lançado publicamente</a:t>
            </a:r>
          </a:p>
        </p:txBody>
      </p:sp>
      <p:pic>
        <p:nvPicPr>
          <p:cNvPr id="14344" name="Picture 8">
            <a:extLst>
              <a:ext uri="{FF2B5EF4-FFF2-40B4-BE49-F238E27FC236}">
                <a16:creationId xmlns:a16="http://schemas.microsoft.com/office/drawing/2014/main" id="{1339D77C-BEE6-BE48-E934-712721E1E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590" y="3244241"/>
            <a:ext cx="638504" cy="638504"/>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60CA9D4E-3FEC-C0CB-0195-DEC819541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2807" y="3244241"/>
            <a:ext cx="638504" cy="63850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Reto 18">
            <a:extLst>
              <a:ext uri="{FF2B5EF4-FFF2-40B4-BE49-F238E27FC236}">
                <a16:creationId xmlns:a16="http://schemas.microsoft.com/office/drawing/2014/main" id="{E5107264-8733-A29D-B59C-81EC926A5828}"/>
              </a:ext>
            </a:extLst>
          </p:cNvPr>
          <p:cNvCxnSpPr/>
          <p:nvPr/>
        </p:nvCxnSpPr>
        <p:spPr>
          <a:xfrm flipV="1">
            <a:off x="9689237" y="4941518"/>
            <a:ext cx="0" cy="864296"/>
          </a:xfrm>
          <a:prstGeom prst="line">
            <a:avLst/>
          </a:prstGeom>
        </p:spPr>
        <p:style>
          <a:lnRef idx="1">
            <a:schemeClr val="dk1"/>
          </a:lnRef>
          <a:fillRef idx="0">
            <a:schemeClr val="dk1"/>
          </a:fillRef>
          <a:effectRef idx="0">
            <a:schemeClr val="dk1"/>
          </a:effectRef>
          <a:fontRef idx="minor">
            <a:schemeClr val="tx1"/>
          </a:fontRef>
        </p:style>
      </p:cxnSp>
      <p:sp>
        <p:nvSpPr>
          <p:cNvPr id="20" name="CaixaDeTexto 19">
            <a:extLst>
              <a:ext uri="{FF2B5EF4-FFF2-40B4-BE49-F238E27FC236}">
                <a16:creationId xmlns:a16="http://schemas.microsoft.com/office/drawing/2014/main" id="{BBA6979A-BFAA-E81D-1D01-1A289D4F95C4}"/>
              </a:ext>
            </a:extLst>
          </p:cNvPr>
          <p:cNvSpPr txBox="1"/>
          <p:nvPr/>
        </p:nvSpPr>
        <p:spPr>
          <a:xfrm>
            <a:off x="8746304" y="5590677"/>
            <a:ext cx="2692049" cy="923330"/>
          </a:xfrm>
          <a:prstGeom prst="rect">
            <a:avLst/>
          </a:prstGeom>
          <a:noFill/>
        </p:spPr>
        <p:txBody>
          <a:bodyPr wrap="square" rtlCol="0">
            <a:spAutoFit/>
          </a:bodyPr>
          <a:lstStyle/>
          <a:p>
            <a:r>
              <a:rPr lang="pt-BR" dirty="0">
                <a:latin typeface="Comic Sans MS" panose="030F0702030302020204" pitchFamily="66" charset="0"/>
              </a:rPr>
              <a:t>2023 :</a:t>
            </a:r>
          </a:p>
          <a:p>
            <a:r>
              <a:rPr lang="pt-BR" dirty="0">
                <a:latin typeface="Comic Sans MS" panose="030F0702030302020204" pitchFamily="66" charset="0"/>
              </a:rPr>
              <a:t>Mais de 200 serviços atualmente </a:t>
            </a:r>
          </a:p>
        </p:txBody>
      </p:sp>
    </p:spTree>
    <p:extLst>
      <p:ext uri="{BB962C8B-B14F-4D97-AF65-F5344CB8AC3E}">
        <p14:creationId xmlns:p14="http://schemas.microsoft.com/office/powerpoint/2010/main" val="572890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0D181-C369-3976-3A13-B0DA22CD19A9}"/>
              </a:ext>
            </a:extLst>
          </p:cNvPr>
          <p:cNvSpPr>
            <a:spLocks noGrp="1"/>
          </p:cNvSpPr>
          <p:nvPr>
            <p:ph type="title"/>
          </p:nvPr>
        </p:nvSpPr>
        <p:spPr>
          <a:xfrm>
            <a:off x="431800" y="365125"/>
            <a:ext cx="4520874" cy="1325563"/>
          </a:xfrm>
        </p:spPr>
        <p:txBody>
          <a:bodyPr>
            <a:normAutofit fontScale="90000"/>
          </a:bodyPr>
          <a:lstStyle/>
          <a:p>
            <a:r>
              <a:rPr lang="pt-BR" sz="3200" dirty="0">
                <a:latin typeface="Comic Sans MS" panose="030F0702030302020204" pitchFamily="66" charset="0"/>
              </a:rPr>
              <a:t>Magic Quadrant for Cloud Infrastructure as a Service, Worldwide</a:t>
            </a:r>
          </a:p>
        </p:txBody>
      </p:sp>
      <p:pic>
        <p:nvPicPr>
          <p:cNvPr id="4" name="Imagem 3">
            <a:extLst>
              <a:ext uri="{FF2B5EF4-FFF2-40B4-BE49-F238E27FC236}">
                <a16:creationId xmlns:a16="http://schemas.microsoft.com/office/drawing/2014/main" id="{CB80209C-AF34-3643-EC43-B9EEA06EE5AA}"/>
              </a:ext>
            </a:extLst>
          </p:cNvPr>
          <p:cNvPicPr>
            <a:picLocks noChangeAspect="1"/>
          </p:cNvPicPr>
          <p:nvPr/>
        </p:nvPicPr>
        <p:blipFill>
          <a:blip r:embed="rId2"/>
          <a:stretch>
            <a:fillRect/>
          </a:stretch>
        </p:blipFill>
        <p:spPr>
          <a:xfrm>
            <a:off x="4952674" y="60687"/>
            <a:ext cx="6934526" cy="6797313"/>
          </a:xfrm>
          <a:prstGeom prst="rect">
            <a:avLst/>
          </a:prstGeom>
        </p:spPr>
      </p:pic>
    </p:spTree>
    <p:extLst>
      <p:ext uri="{BB962C8B-B14F-4D97-AF65-F5344CB8AC3E}">
        <p14:creationId xmlns:p14="http://schemas.microsoft.com/office/powerpoint/2010/main" val="3864192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87D3A-9DF5-7F63-BEBA-02EB493B6FF2}"/>
              </a:ext>
            </a:extLst>
          </p:cNvPr>
          <p:cNvSpPr>
            <a:spLocks noGrp="1"/>
          </p:cNvSpPr>
          <p:nvPr>
            <p:ph type="title"/>
          </p:nvPr>
        </p:nvSpPr>
        <p:spPr/>
        <p:txBody>
          <a:bodyPr/>
          <a:lstStyle/>
          <a:p>
            <a:r>
              <a:rPr lang="pt-BR" dirty="0">
                <a:latin typeface="Comic Sans MS" panose="030F0702030302020204" pitchFamily="66" charset="0"/>
              </a:rPr>
              <a:t>Máquinas virtuais</a:t>
            </a:r>
          </a:p>
        </p:txBody>
      </p:sp>
      <p:sp>
        <p:nvSpPr>
          <p:cNvPr id="3" name="Espaço Reservado para Conteúdo 2">
            <a:extLst>
              <a:ext uri="{FF2B5EF4-FFF2-40B4-BE49-F238E27FC236}">
                <a16:creationId xmlns:a16="http://schemas.microsoft.com/office/drawing/2014/main" id="{62A48ABD-946E-5E02-16AC-873FA977C89D}"/>
              </a:ext>
            </a:extLst>
          </p:cNvPr>
          <p:cNvSpPr>
            <a:spLocks noGrp="1"/>
          </p:cNvSpPr>
          <p:nvPr>
            <p:ph idx="1"/>
          </p:nvPr>
        </p:nvSpPr>
        <p:spPr>
          <a:xfrm>
            <a:off x="838200" y="1825625"/>
            <a:ext cx="10515600" cy="474230"/>
          </a:xfrm>
        </p:spPr>
        <p:txBody>
          <a:bodyPr>
            <a:normAutofit/>
          </a:bodyPr>
          <a:lstStyle/>
          <a:p>
            <a:pPr marL="0" indent="0">
              <a:buNone/>
            </a:pPr>
            <a:r>
              <a:rPr lang="pt-BR" sz="2400" dirty="0">
                <a:latin typeface="Comic Sans MS" panose="030F0702030302020204" pitchFamily="66" charset="0"/>
              </a:rPr>
              <a:t>Uma máquina virtual (VM) é um </a:t>
            </a:r>
            <a:r>
              <a:rPr lang="pt-BR" sz="2400" b="1" dirty="0">
                <a:solidFill>
                  <a:srgbClr val="7030A0"/>
                </a:solidFill>
                <a:latin typeface="Comic Sans MS" panose="030F0702030302020204" pitchFamily="66" charset="0"/>
              </a:rPr>
              <a:t>computador baseado em software</a:t>
            </a:r>
          </a:p>
          <a:p>
            <a:pPr marL="0" indent="0">
              <a:buNone/>
            </a:pPr>
            <a:endParaRPr lang="pt-BR" sz="2400" dirty="0">
              <a:latin typeface="Comic Sans MS" panose="030F0702030302020204" pitchFamily="66" charset="0"/>
            </a:endParaRPr>
          </a:p>
          <a:p>
            <a:pPr marL="0" indent="0">
              <a:buNone/>
            </a:pPr>
            <a:endParaRPr lang="pt-BR" sz="2400" dirty="0">
              <a:latin typeface="Comic Sans MS" panose="030F0702030302020204" pitchFamily="66" charset="0"/>
            </a:endParaRPr>
          </a:p>
          <a:p>
            <a:pPr marL="0" indent="0">
              <a:buNone/>
            </a:pPr>
            <a:endParaRPr lang="pt-BR" sz="2400" dirty="0">
              <a:latin typeface="Comic Sans MS" panose="030F0702030302020204" pitchFamily="66" charset="0"/>
            </a:endParaRPr>
          </a:p>
          <a:p>
            <a:pPr marL="0" indent="0">
              <a:buNone/>
            </a:pPr>
            <a:endParaRPr lang="pt-BR" sz="2400" dirty="0">
              <a:latin typeface="Comic Sans MS" panose="030F0702030302020204" pitchFamily="66" charset="0"/>
            </a:endParaRPr>
          </a:p>
        </p:txBody>
      </p:sp>
      <p:sp>
        <p:nvSpPr>
          <p:cNvPr id="4" name="CaixaDeTexto 3">
            <a:extLst>
              <a:ext uri="{FF2B5EF4-FFF2-40B4-BE49-F238E27FC236}">
                <a16:creationId xmlns:a16="http://schemas.microsoft.com/office/drawing/2014/main" id="{1E9012C9-D6D2-D07F-8C1A-6E7618440C89}"/>
              </a:ext>
            </a:extLst>
          </p:cNvPr>
          <p:cNvSpPr txBox="1"/>
          <p:nvPr/>
        </p:nvSpPr>
        <p:spPr>
          <a:xfrm>
            <a:off x="6096000" y="2551837"/>
            <a:ext cx="6012873" cy="3416320"/>
          </a:xfrm>
          <a:prstGeom prst="rect">
            <a:avLst/>
          </a:prstGeom>
          <a:noFill/>
        </p:spPr>
        <p:txBody>
          <a:bodyPr wrap="square" rtlCol="0">
            <a:spAutoFit/>
          </a:bodyPr>
          <a:lstStyle/>
          <a:p>
            <a:r>
              <a:rPr lang="pt-BR" dirty="0"/>
              <a:t>Uma VM é executada em um computador físico, que é chamado de </a:t>
            </a:r>
            <a:r>
              <a:rPr lang="pt-BR" b="1" dirty="0">
                <a:solidFill>
                  <a:srgbClr val="7030A0"/>
                </a:solidFill>
              </a:rPr>
              <a:t>host</a:t>
            </a:r>
          </a:p>
          <a:p>
            <a:endParaRPr lang="pt-BR" dirty="0"/>
          </a:p>
          <a:p>
            <a:r>
              <a:rPr lang="pt-BR" dirty="0"/>
              <a:t>Uma camada de software, que é chamada de </a:t>
            </a:r>
            <a:r>
              <a:rPr lang="pt-BR" b="1" dirty="0">
                <a:solidFill>
                  <a:srgbClr val="7030A0"/>
                </a:solidFill>
              </a:rPr>
              <a:t>hypervisor</a:t>
            </a:r>
            <a:r>
              <a:rPr lang="pt-BR" dirty="0"/>
              <a:t>, fornece acesso aos recursos do computador físico (CPU, memória, disco, rede)</a:t>
            </a:r>
          </a:p>
          <a:p>
            <a:endParaRPr lang="pt-BR" dirty="0"/>
          </a:p>
          <a:p>
            <a:endParaRPr lang="pt-BR" dirty="0"/>
          </a:p>
          <a:p>
            <a:r>
              <a:rPr lang="pt-BR" dirty="0"/>
              <a:t>A VM executa </a:t>
            </a:r>
            <a:r>
              <a:rPr lang="pt-BR" b="1" dirty="0">
                <a:solidFill>
                  <a:srgbClr val="7030A0"/>
                </a:solidFill>
              </a:rPr>
              <a:t>seu próprio sistema operacion</a:t>
            </a:r>
            <a:r>
              <a:rPr lang="pt-BR" dirty="0"/>
              <a:t>al e interage com os host por meio do hypervisor </a:t>
            </a:r>
          </a:p>
          <a:p>
            <a:endParaRPr lang="pt-BR" dirty="0"/>
          </a:p>
          <a:p>
            <a:r>
              <a:rPr lang="pt-BR" b="1" dirty="0">
                <a:solidFill>
                  <a:srgbClr val="7030A0"/>
                </a:solidFill>
              </a:rPr>
              <a:t>Várias VMs </a:t>
            </a:r>
            <a:r>
              <a:rPr lang="pt-BR" dirty="0"/>
              <a:t>podem ser provisionadas em único host</a:t>
            </a:r>
          </a:p>
        </p:txBody>
      </p:sp>
      <p:grpSp>
        <p:nvGrpSpPr>
          <p:cNvPr id="15" name="Agrupar 14">
            <a:extLst>
              <a:ext uri="{FF2B5EF4-FFF2-40B4-BE49-F238E27FC236}">
                <a16:creationId xmlns:a16="http://schemas.microsoft.com/office/drawing/2014/main" id="{500BDC76-A73E-756A-6024-5D089E79193A}"/>
              </a:ext>
            </a:extLst>
          </p:cNvPr>
          <p:cNvGrpSpPr/>
          <p:nvPr/>
        </p:nvGrpSpPr>
        <p:grpSpPr>
          <a:xfrm>
            <a:off x="1763815" y="3239814"/>
            <a:ext cx="3932729" cy="2140874"/>
            <a:chOff x="1529394" y="3726873"/>
            <a:chExt cx="3932729" cy="2140874"/>
          </a:xfrm>
        </p:grpSpPr>
        <p:sp>
          <p:nvSpPr>
            <p:cNvPr id="5" name="Retângulo 4">
              <a:extLst>
                <a:ext uri="{FF2B5EF4-FFF2-40B4-BE49-F238E27FC236}">
                  <a16:creationId xmlns:a16="http://schemas.microsoft.com/office/drawing/2014/main" id="{6B17799F-C036-1994-4685-48804F6FB58E}"/>
                </a:ext>
              </a:extLst>
            </p:cNvPr>
            <p:cNvSpPr/>
            <p:nvPr/>
          </p:nvSpPr>
          <p:spPr>
            <a:xfrm>
              <a:off x="1529394" y="3726873"/>
              <a:ext cx="3932729" cy="21236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368FAD76-B9D5-F795-253C-A7540FC21AF9}"/>
                </a:ext>
              </a:extLst>
            </p:cNvPr>
            <p:cNvSpPr/>
            <p:nvPr/>
          </p:nvSpPr>
          <p:spPr>
            <a:xfrm>
              <a:off x="1642629" y="3934691"/>
              <a:ext cx="1205345" cy="1066800"/>
            </a:xfrm>
            <a:prstGeom prst="rect">
              <a:avLst/>
            </a:prstGeom>
            <a:solidFill>
              <a:srgbClr val="2BBB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VM1</a:t>
              </a:r>
            </a:p>
            <a:p>
              <a:pPr algn="ctr"/>
              <a:r>
                <a:rPr lang="pt-BR" dirty="0"/>
                <a:t>(Linux)</a:t>
              </a:r>
            </a:p>
          </p:txBody>
        </p:sp>
        <p:sp>
          <p:nvSpPr>
            <p:cNvPr id="7" name="Retângulo 6">
              <a:extLst>
                <a:ext uri="{FF2B5EF4-FFF2-40B4-BE49-F238E27FC236}">
                  <a16:creationId xmlns:a16="http://schemas.microsoft.com/office/drawing/2014/main" id="{1D4168A9-8D55-8B25-67A8-D3DC834D8B05}"/>
                </a:ext>
              </a:extLst>
            </p:cNvPr>
            <p:cNvSpPr/>
            <p:nvPr/>
          </p:nvSpPr>
          <p:spPr>
            <a:xfrm>
              <a:off x="2886941" y="3934691"/>
              <a:ext cx="1205345" cy="1066800"/>
            </a:xfrm>
            <a:prstGeom prst="rect">
              <a:avLst/>
            </a:prstGeom>
            <a:solidFill>
              <a:srgbClr val="2BBB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VM2</a:t>
              </a:r>
            </a:p>
            <a:p>
              <a:pPr algn="ctr"/>
              <a:r>
                <a:rPr lang="pt-BR" dirty="0"/>
                <a:t>(Windows)</a:t>
              </a:r>
            </a:p>
          </p:txBody>
        </p:sp>
        <p:sp>
          <p:nvSpPr>
            <p:cNvPr id="8" name="Retângulo 7">
              <a:extLst>
                <a:ext uri="{FF2B5EF4-FFF2-40B4-BE49-F238E27FC236}">
                  <a16:creationId xmlns:a16="http://schemas.microsoft.com/office/drawing/2014/main" id="{171922F6-83BA-287C-2EB6-F15D61351DD2}"/>
                </a:ext>
              </a:extLst>
            </p:cNvPr>
            <p:cNvSpPr/>
            <p:nvPr/>
          </p:nvSpPr>
          <p:spPr>
            <a:xfrm>
              <a:off x="4131253" y="3934691"/>
              <a:ext cx="1205345" cy="1066800"/>
            </a:xfrm>
            <a:prstGeom prst="rect">
              <a:avLst/>
            </a:prstGeom>
            <a:solidFill>
              <a:srgbClr val="2BBB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VM3</a:t>
              </a:r>
            </a:p>
            <a:p>
              <a:pPr algn="ctr"/>
              <a:r>
                <a:rPr lang="pt-BR" dirty="0"/>
                <a:t>(MacOS)</a:t>
              </a:r>
            </a:p>
          </p:txBody>
        </p:sp>
        <p:sp>
          <p:nvSpPr>
            <p:cNvPr id="9" name="Retângulo 8">
              <a:extLst>
                <a:ext uri="{FF2B5EF4-FFF2-40B4-BE49-F238E27FC236}">
                  <a16:creationId xmlns:a16="http://schemas.microsoft.com/office/drawing/2014/main" id="{07088CAB-4999-3EC3-D62D-1789D651EE77}"/>
                </a:ext>
              </a:extLst>
            </p:cNvPr>
            <p:cNvSpPr/>
            <p:nvPr/>
          </p:nvSpPr>
          <p:spPr>
            <a:xfrm>
              <a:off x="1589374" y="3796145"/>
              <a:ext cx="3800477" cy="168216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8ECE1080-E48C-47D0-283F-AF76BB00BDFD}"/>
                </a:ext>
              </a:extLst>
            </p:cNvPr>
            <p:cNvSpPr/>
            <p:nvPr/>
          </p:nvSpPr>
          <p:spPr>
            <a:xfrm>
              <a:off x="1642629" y="5114166"/>
              <a:ext cx="3693969" cy="291314"/>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Hypervisor</a:t>
              </a:r>
            </a:p>
          </p:txBody>
        </p:sp>
        <p:sp>
          <p:nvSpPr>
            <p:cNvPr id="11" name="CaixaDeTexto 10">
              <a:extLst>
                <a:ext uri="{FF2B5EF4-FFF2-40B4-BE49-F238E27FC236}">
                  <a16:creationId xmlns:a16="http://schemas.microsoft.com/office/drawing/2014/main" id="{BE5C7F8C-D587-CBBD-5518-E7EF9A2F51C0}"/>
                </a:ext>
              </a:extLst>
            </p:cNvPr>
            <p:cNvSpPr txBox="1"/>
            <p:nvPr/>
          </p:nvSpPr>
          <p:spPr>
            <a:xfrm>
              <a:off x="3140798" y="5498415"/>
              <a:ext cx="697627" cy="369332"/>
            </a:xfrm>
            <a:prstGeom prst="rect">
              <a:avLst/>
            </a:prstGeom>
            <a:noFill/>
          </p:spPr>
          <p:txBody>
            <a:bodyPr wrap="none" rtlCol="0">
              <a:spAutoFit/>
            </a:bodyPr>
            <a:lstStyle/>
            <a:p>
              <a:r>
                <a:rPr lang="pt-BR" dirty="0"/>
                <a:t>HOST</a:t>
              </a:r>
            </a:p>
          </p:txBody>
        </p:sp>
      </p:grpSp>
      <p:sp>
        <p:nvSpPr>
          <p:cNvPr id="12" name="Espaço Reservado para Conteúdo 2">
            <a:extLst>
              <a:ext uri="{FF2B5EF4-FFF2-40B4-BE49-F238E27FC236}">
                <a16:creationId xmlns:a16="http://schemas.microsoft.com/office/drawing/2014/main" id="{183F2396-B442-B695-3B9B-591EF8D1FF99}"/>
              </a:ext>
            </a:extLst>
          </p:cNvPr>
          <p:cNvSpPr txBox="1">
            <a:spLocks/>
          </p:cNvSpPr>
          <p:nvPr/>
        </p:nvSpPr>
        <p:spPr>
          <a:xfrm>
            <a:off x="430060" y="6417803"/>
            <a:ext cx="11544822" cy="47423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1800" dirty="0"/>
              <a:t>A </a:t>
            </a:r>
            <a:r>
              <a:rPr lang="pt-BR" sz="1800" b="1" dirty="0">
                <a:solidFill>
                  <a:srgbClr val="7030A0"/>
                </a:solidFill>
              </a:rPr>
              <a:t>virtualização</a:t>
            </a:r>
            <a:r>
              <a:rPr lang="pt-BR" sz="1800" dirty="0"/>
              <a:t> permite criar várias VMs, cada uma com sistema operacional e aplicativos próprios em uma única máquina física</a:t>
            </a:r>
            <a:endParaRPr lang="pt-BR" sz="2400" dirty="0">
              <a:latin typeface="Comic Sans MS" panose="030F0702030302020204" pitchFamily="66" charset="0"/>
            </a:endParaRPr>
          </a:p>
        </p:txBody>
      </p:sp>
      <p:pic>
        <p:nvPicPr>
          <p:cNvPr id="14" name="Picture 6" descr="Pc - Free computer icons">
            <a:extLst>
              <a:ext uri="{FF2B5EF4-FFF2-40B4-BE49-F238E27FC236}">
                <a16:creationId xmlns:a16="http://schemas.microsoft.com/office/drawing/2014/main" id="{560F91FE-8337-55A8-FEE9-31473E5A3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46" y="4412014"/>
            <a:ext cx="1012814" cy="101281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de Seta Reta 16">
            <a:extLst>
              <a:ext uri="{FF2B5EF4-FFF2-40B4-BE49-F238E27FC236}">
                <a16:creationId xmlns:a16="http://schemas.microsoft.com/office/drawing/2014/main" id="{FAC5D542-4D60-7E07-B557-579F84F7F076}"/>
              </a:ext>
            </a:extLst>
          </p:cNvPr>
          <p:cNvCxnSpPr/>
          <p:nvPr/>
        </p:nvCxnSpPr>
        <p:spPr>
          <a:xfrm>
            <a:off x="1227551" y="5011356"/>
            <a:ext cx="4384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7976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lternar Processo 8">
            <a:extLst>
              <a:ext uri="{FF2B5EF4-FFF2-40B4-BE49-F238E27FC236}">
                <a16:creationId xmlns:a16="http://schemas.microsoft.com/office/drawing/2014/main" id="{F8776008-F355-10DE-7FFC-902C1A3DF9E1}"/>
              </a:ext>
            </a:extLst>
          </p:cNvPr>
          <p:cNvSpPr/>
          <p:nvPr/>
        </p:nvSpPr>
        <p:spPr>
          <a:xfrm>
            <a:off x="2654473" y="5396901"/>
            <a:ext cx="8179496" cy="951978"/>
          </a:xfrm>
          <a:prstGeom prst="flowChartAlternateProcess">
            <a:avLst/>
          </a:prstGeom>
          <a:solidFill>
            <a:srgbClr val="C6FB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Comic Sans MS" panose="030F0702030302020204" pitchFamily="66" charset="0"/>
              </a:rPr>
              <a:t>É possível </a:t>
            </a:r>
            <a:r>
              <a:rPr lang="pt-BR" b="1" dirty="0">
                <a:solidFill>
                  <a:srgbClr val="7030A0"/>
                </a:solidFill>
                <a:latin typeface="Comic Sans MS" panose="030F0702030302020204" pitchFamily="66" charset="0"/>
              </a:rPr>
              <a:t>copiar uma imagem de VM </a:t>
            </a:r>
            <a:r>
              <a:rPr lang="pt-BR" dirty="0">
                <a:solidFill>
                  <a:schemeClr val="tx1"/>
                </a:solidFill>
                <a:latin typeface="Comic Sans MS" panose="030F0702030302020204" pitchFamily="66" charset="0"/>
              </a:rPr>
              <a:t>no mesmo host físico ou </a:t>
            </a:r>
            <a:r>
              <a:rPr lang="pt-BR" b="1" dirty="0">
                <a:solidFill>
                  <a:srgbClr val="7030A0"/>
                </a:solidFill>
                <a:latin typeface="Comic Sans MS" panose="030F0702030302020204" pitchFamily="66" charset="0"/>
              </a:rPr>
              <a:t>movê-la</a:t>
            </a:r>
            <a:r>
              <a:rPr lang="pt-BR" dirty="0">
                <a:solidFill>
                  <a:schemeClr val="tx1"/>
                </a:solidFill>
                <a:latin typeface="Comic Sans MS" panose="030F0702030302020204" pitchFamily="66" charset="0"/>
              </a:rPr>
              <a:t> para outro host para duplicar o ambiente de computação da VM</a:t>
            </a:r>
          </a:p>
        </p:txBody>
      </p:sp>
      <p:sp>
        <p:nvSpPr>
          <p:cNvPr id="8" name="Alternar Processo 7">
            <a:extLst>
              <a:ext uri="{FF2B5EF4-FFF2-40B4-BE49-F238E27FC236}">
                <a16:creationId xmlns:a16="http://schemas.microsoft.com/office/drawing/2014/main" id="{2CC834EC-A8C3-EFB2-3E6D-CB6454F7FEEB}"/>
              </a:ext>
            </a:extLst>
          </p:cNvPr>
          <p:cNvSpPr/>
          <p:nvPr/>
        </p:nvSpPr>
        <p:spPr>
          <a:xfrm>
            <a:off x="2654474" y="3726547"/>
            <a:ext cx="8179496" cy="951978"/>
          </a:xfrm>
          <a:prstGeom prst="flowChartAlternateProcess">
            <a:avLst/>
          </a:prstGeom>
          <a:solidFill>
            <a:srgbClr val="C6DD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Comic Sans MS" panose="030F0702030302020204" pitchFamily="66" charset="0"/>
              </a:rPr>
              <a:t>A </a:t>
            </a:r>
            <a:r>
              <a:rPr lang="pt-BR" b="1" dirty="0">
                <a:solidFill>
                  <a:srgbClr val="7030A0"/>
                </a:solidFill>
                <a:latin typeface="Comic Sans MS" panose="030F0702030302020204" pitchFamily="66" charset="0"/>
              </a:rPr>
              <a:t>execução de várias VMs</a:t>
            </a:r>
            <a:r>
              <a:rPr lang="pt-BR" dirty="0">
                <a:solidFill>
                  <a:schemeClr val="tx1"/>
                </a:solidFill>
                <a:latin typeface="Comic Sans MS" panose="030F0702030302020204" pitchFamily="66" charset="0"/>
              </a:rPr>
              <a:t> em um único computador físico aumenta sua utilização</a:t>
            </a:r>
          </a:p>
        </p:txBody>
      </p:sp>
      <p:sp>
        <p:nvSpPr>
          <p:cNvPr id="7" name="Alternar Processo 6">
            <a:extLst>
              <a:ext uri="{FF2B5EF4-FFF2-40B4-BE49-F238E27FC236}">
                <a16:creationId xmlns:a16="http://schemas.microsoft.com/office/drawing/2014/main" id="{B209CB91-5C09-ACC4-3CEE-44011E79BBB7}"/>
              </a:ext>
            </a:extLst>
          </p:cNvPr>
          <p:cNvSpPr/>
          <p:nvPr/>
        </p:nvSpPr>
        <p:spPr>
          <a:xfrm>
            <a:off x="2654474" y="2100089"/>
            <a:ext cx="8179496" cy="951978"/>
          </a:xfrm>
          <a:prstGeom prst="flowChartAlternateProcess">
            <a:avLst/>
          </a:prstGeom>
          <a:solidFill>
            <a:srgbClr val="D2B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Comic Sans MS" panose="030F0702030302020204" pitchFamily="66" charset="0"/>
              </a:rPr>
              <a:t>A </a:t>
            </a:r>
            <a:r>
              <a:rPr lang="pt-BR" b="1" dirty="0">
                <a:solidFill>
                  <a:srgbClr val="7030A0"/>
                </a:solidFill>
                <a:latin typeface="Comic Sans MS" panose="030F0702030302020204" pitchFamily="66" charset="0"/>
              </a:rPr>
              <a:t>execução de várias VMs </a:t>
            </a:r>
            <a:r>
              <a:rPr lang="pt-BR" dirty="0">
                <a:solidFill>
                  <a:schemeClr val="tx1"/>
                </a:solidFill>
                <a:latin typeface="Comic Sans MS" panose="030F0702030302020204" pitchFamily="66" charset="0"/>
              </a:rPr>
              <a:t>em uma única máquina física reduz a necessidade de comprar um novo computador</a:t>
            </a:r>
          </a:p>
        </p:txBody>
      </p:sp>
      <p:sp>
        <p:nvSpPr>
          <p:cNvPr id="2" name="Título 1">
            <a:extLst>
              <a:ext uri="{FF2B5EF4-FFF2-40B4-BE49-F238E27FC236}">
                <a16:creationId xmlns:a16="http://schemas.microsoft.com/office/drawing/2014/main" id="{1EC8A79A-2441-083A-C017-0FBAA985F441}"/>
              </a:ext>
            </a:extLst>
          </p:cNvPr>
          <p:cNvSpPr>
            <a:spLocks noGrp="1"/>
          </p:cNvSpPr>
          <p:nvPr>
            <p:ph type="title"/>
          </p:nvPr>
        </p:nvSpPr>
        <p:spPr/>
        <p:txBody>
          <a:bodyPr/>
          <a:lstStyle/>
          <a:p>
            <a:r>
              <a:rPr lang="pt-BR" dirty="0">
                <a:latin typeface="Comic Sans MS" panose="030F0702030302020204" pitchFamily="66" charset="0"/>
              </a:rPr>
              <a:t>Benefícios das VMs</a:t>
            </a:r>
          </a:p>
        </p:txBody>
      </p:sp>
      <p:sp>
        <p:nvSpPr>
          <p:cNvPr id="4" name="Retângulo Arredondado 3">
            <a:extLst>
              <a:ext uri="{FF2B5EF4-FFF2-40B4-BE49-F238E27FC236}">
                <a16:creationId xmlns:a16="http://schemas.microsoft.com/office/drawing/2014/main" id="{2286277D-0C4A-5420-666E-E4B3446969E7}"/>
              </a:ext>
            </a:extLst>
          </p:cNvPr>
          <p:cNvSpPr/>
          <p:nvPr/>
        </p:nvSpPr>
        <p:spPr>
          <a:xfrm>
            <a:off x="838200" y="1912199"/>
            <a:ext cx="1966586" cy="1337153"/>
          </a:xfrm>
          <a:prstGeom prst="round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Redução de custos</a:t>
            </a:r>
          </a:p>
        </p:txBody>
      </p:sp>
      <p:sp>
        <p:nvSpPr>
          <p:cNvPr id="5" name="Retângulo Arredondado 4">
            <a:extLst>
              <a:ext uri="{FF2B5EF4-FFF2-40B4-BE49-F238E27FC236}">
                <a16:creationId xmlns:a16="http://schemas.microsoft.com/office/drawing/2014/main" id="{3F809574-0710-D3E9-EFE6-79DFC8C49776}"/>
              </a:ext>
            </a:extLst>
          </p:cNvPr>
          <p:cNvSpPr/>
          <p:nvPr/>
        </p:nvSpPr>
        <p:spPr>
          <a:xfrm>
            <a:off x="838200" y="3533960"/>
            <a:ext cx="1966586" cy="1337153"/>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Eficiência</a:t>
            </a:r>
          </a:p>
        </p:txBody>
      </p:sp>
      <p:sp>
        <p:nvSpPr>
          <p:cNvPr id="6" name="Retângulo Arredondado 5">
            <a:extLst>
              <a:ext uri="{FF2B5EF4-FFF2-40B4-BE49-F238E27FC236}">
                <a16:creationId xmlns:a16="http://schemas.microsoft.com/office/drawing/2014/main" id="{52658968-AB8D-1759-D213-DEBCDD25ECE6}"/>
              </a:ext>
            </a:extLst>
          </p:cNvPr>
          <p:cNvSpPr/>
          <p:nvPr/>
        </p:nvSpPr>
        <p:spPr>
          <a:xfrm>
            <a:off x="838200" y="5155722"/>
            <a:ext cx="1966586" cy="1337153"/>
          </a:xfrm>
          <a:prstGeom prst="roundRect">
            <a:avLst/>
          </a:prstGeom>
          <a:solidFill>
            <a:srgbClr val="2BBB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Capacidade de reutilização e portabilidade</a:t>
            </a:r>
          </a:p>
        </p:txBody>
      </p:sp>
    </p:spTree>
    <p:extLst>
      <p:ext uri="{BB962C8B-B14F-4D97-AF65-F5344CB8AC3E}">
        <p14:creationId xmlns:p14="http://schemas.microsoft.com/office/powerpoint/2010/main" val="3191305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D9115A-28F0-B97F-8D63-EAA701483848}"/>
              </a:ext>
            </a:extLst>
          </p:cNvPr>
          <p:cNvSpPr>
            <a:spLocks noGrp="1"/>
          </p:cNvSpPr>
          <p:nvPr>
            <p:ph type="title"/>
          </p:nvPr>
        </p:nvSpPr>
        <p:spPr>
          <a:xfrm>
            <a:off x="625258" y="18255"/>
            <a:ext cx="10515600" cy="1325563"/>
          </a:xfrm>
        </p:spPr>
        <p:txBody>
          <a:bodyPr/>
          <a:lstStyle/>
          <a:p>
            <a:r>
              <a:rPr lang="pt-BR" dirty="0">
                <a:latin typeface="Comic Sans MS" panose="030F0702030302020204" pitchFamily="66" charset="0"/>
              </a:rPr>
              <a:t>VMs na nuvem</a:t>
            </a:r>
          </a:p>
        </p:txBody>
      </p:sp>
      <p:sp>
        <p:nvSpPr>
          <p:cNvPr id="3" name="Espaço Reservado para Conteúdo 2">
            <a:extLst>
              <a:ext uri="{FF2B5EF4-FFF2-40B4-BE49-F238E27FC236}">
                <a16:creationId xmlns:a16="http://schemas.microsoft.com/office/drawing/2014/main" id="{3361F411-C75C-771C-E3EB-728497FA71A9}"/>
              </a:ext>
            </a:extLst>
          </p:cNvPr>
          <p:cNvSpPr>
            <a:spLocks noGrp="1"/>
          </p:cNvSpPr>
          <p:nvPr>
            <p:ph idx="1"/>
          </p:nvPr>
        </p:nvSpPr>
        <p:spPr>
          <a:xfrm>
            <a:off x="625258" y="1737943"/>
            <a:ext cx="10515600" cy="4351338"/>
          </a:xfrm>
        </p:spPr>
        <p:txBody>
          <a:bodyPr>
            <a:normAutofit/>
          </a:bodyPr>
          <a:lstStyle/>
          <a:p>
            <a:pPr marL="0" indent="0">
              <a:buNone/>
            </a:pPr>
            <a:r>
              <a:rPr lang="pt-BR" sz="2000" dirty="0">
                <a:solidFill>
                  <a:srgbClr val="2BBBD1"/>
                </a:solidFill>
                <a:latin typeface="Comic Sans MS" panose="030F0702030302020204" pitchFamily="66" charset="0"/>
              </a:rPr>
              <a:t>As VMs são a unidade fundamental da computação em nuvem</a:t>
            </a:r>
          </a:p>
          <a:p>
            <a:endParaRPr lang="pt-BR" sz="2000" dirty="0">
              <a:solidFill>
                <a:srgbClr val="2BBBD1"/>
              </a:solidFill>
              <a:latin typeface="Comic Sans MS" panose="030F0702030302020204" pitchFamily="66" charset="0"/>
            </a:endParaRPr>
          </a:p>
          <a:p>
            <a:pPr marL="0" indent="0">
              <a:buNone/>
            </a:pPr>
            <a:r>
              <a:rPr lang="pt-BR" sz="2000" dirty="0">
                <a:solidFill>
                  <a:srgbClr val="2BBBD1"/>
                </a:solidFill>
                <a:latin typeface="Comic Sans MS" panose="030F0702030302020204" pitchFamily="66" charset="0"/>
              </a:rPr>
              <a:t>As VMs habilitam:</a:t>
            </a:r>
          </a:p>
          <a:p>
            <a:pPr marL="0" indent="0">
              <a:buNone/>
            </a:pPr>
            <a:endParaRPr lang="pt-BR" sz="2000" dirty="0">
              <a:latin typeface="Comic Sans MS" panose="030F0702030302020204" pitchFamily="66" charset="0"/>
            </a:endParaRPr>
          </a:p>
          <a:p>
            <a:r>
              <a:rPr lang="pt-BR" sz="2000" dirty="0">
                <a:latin typeface="Comic Sans MS" panose="030F0702030302020204" pitchFamily="66" charset="0"/>
              </a:rPr>
              <a:t>Autoatendimento</a:t>
            </a:r>
          </a:p>
          <a:p>
            <a:r>
              <a:rPr lang="pt-BR" sz="2000" dirty="0">
                <a:latin typeface="Comic Sans MS" panose="030F0702030302020204" pitchFamily="66" charset="0"/>
              </a:rPr>
              <a:t>Pagamento conforme o uso</a:t>
            </a:r>
          </a:p>
          <a:p>
            <a:r>
              <a:rPr lang="pt-BR" sz="2000" dirty="0">
                <a:latin typeface="Comic Sans MS" panose="030F0702030302020204" pitchFamily="66" charset="0"/>
              </a:rPr>
              <a:t>Escalabilidade </a:t>
            </a:r>
          </a:p>
        </p:txBody>
      </p:sp>
      <p:pic>
        <p:nvPicPr>
          <p:cNvPr id="4" name="Imagem 3">
            <a:extLst>
              <a:ext uri="{FF2B5EF4-FFF2-40B4-BE49-F238E27FC236}">
                <a16:creationId xmlns:a16="http://schemas.microsoft.com/office/drawing/2014/main" id="{736B17E4-BE0C-6986-800C-EDB8BA1D7B21}"/>
              </a:ext>
            </a:extLst>
          </p:cNvPr>
          <p:cNvPicPr>
            <a:picLocks noChangeAspect="1"/>
          </p:cNvPicPr>
          <p:nvPr/>
        </p:nvPicPr>
        <p:blipFill>
          <a:blip r:embed="rId2"/>
          <a:stretch>
            <a:fillRect/>
          </a:stretch>
        </p:blipFill>
        <p:spPr>
          <a:xfrm>
            <a:off x="4326698" y="2502691"/>
            <a:ext cx="7772400" cy="4355309"/>
          </a:xfrm>
          <a:prstGeom prst="rect">
            <a:avLst/>
          </a:prstGeom>
        </p:spPr>
      </p:pic>
    </p:spTree>
    <p:extLst>
      <p:ext uri="{BB962C8B-B14F-4D97-AF65-F5344CB8AC3E}">
        <p14:creationId xmlns:p14="http://schemas.microsoft.com/office/powerpoint/2010/main" val="6260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1D063E-E99F-D065-86B7-C82916E71DA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O que é Cloud Computing?</a:t>
            </a:r>
          </a:p>
        </p:txBody>
      </p:sp>
      <p:sp>
        <p:nvSpPr>
          <p:cNvPr id="174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2C7EE5E1-986B-6732-B898-F8274BA86FF4}"/>
              </a:ext>
            </a:extLst>
          </p:cNvPr>
          <p:cNvSpPr txBox="1">
            <a:spLocks/>
          </p:cNvSpPr>
          <p:nvPr/>
        </p:nvSpPr>
        <p:spPr>
          <a:xfrm>
            <a:off x="530662" y="2891430"/>
            <a:ext cx="5285938" cy="3320668"/>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dirty="0">
                <a:latin typeface="+mn-lt"/>
                <a:ea typeface="+mn-ea"/>
                <a:cs typeface="+mn-cs"/>
              </a:rPr>
              <a:t>Entrega de recursos de T.I </a:t>
            </a:r>
            <a:r>
              <a:rPr lang="en-US" sz="2200" dirty="0">
                <a:solidFill>
                  <a:srgbClr val="2BBBD1"/>
                </a:solidFill>
                <a:latin typeface="+mn-lt"/>
                <a:ea typeface="+mn-ea"/>
                <a:cs typeface="+mn-cs"/>
              </a:rPr>
              <a:t>sob demanda</a:t>
            </a:r>
            <a:r>
              <a:rPr lang="en-US" sz="2200" dirty="0">
                <a:latin typeface="+mn-lt"/>
                <a:ea typeface="+mn-ea"/>
                <a:cs typeface="+mn-cs"/>
              </a:rPr>
              <a:t> através da </a:t>
            </a:r>
            <a:r>
              <a:rPr lang="en-US" sz="2200" dirty="0">
                <a:solidFill>
                  <a:srgbClr val="2BBBD1"/>
                </a:solidFill>
                <a:latin typeface="+mn-lt"/>
                <a:ea typeface="+mn-ea"/>
                <a:cs typeface="+mn-cs"/>
              </a:rPr>
              <a:t>internet</a:t>
            </a:r>
            <a:r>
              <a:rPr lang="en-US" sz="2200" dirty="0">
                <a:latin typeface="+mn-lt"/>
                <a:ea typeface="+mn-ea"/>
                <a:cs typeface="+mn-cs"/>
              </a:rPr>
              <a:t> com </a:t>
            </a:r>
            <a:r>
              <a:rPr lang="en-US" sz="2200" dirty="0">
                <a:solidFill>
                  <a:srgbClr val="2BBBD1"/>
                </a:solidFill>
                <a:latin typeface="+mn-lt"/>
                <a:ea typeface="+mn-ea"/>
                <a:cs typeface="+mn-cs"/>
              </a:rPr>
              <a:t>pagamento conforme o uso</a:t>
            </a:r>
          </a:p>
        </p:txBody>
      </p:sp>
      <p:pic>
        <p:nvPicPr>
          <p:cNvPr id="17410" name="Picture 2" descr="As vantagens dos serviços de Cloud Computing sob medida">
            <a:extLst>
              <a:ext uri="{FF2B5EF4-FFF2-40B4-BE49-F238E27FC236}">
                <a16:creationId xmlns:a16="http://schemas.microsoft.com/office/drawing/2014/main" id="{FEB8802B-0D0B-B102-CBF0-699C30EC0B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72" r="10370"/>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91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632278-05F2-B9ED-EB02-3D54542EEC05}"/>
              </a:ext>
            </a:extLst>
          </p:cNvPr>
          <p:cNvSpPr>
            <a:spLocks noGrp="1"/>
          </p:cNvSpPr>
          <p:nvPr>
            <p:ph type="title"/>
          </p:nvPr>
        </p:nvSpPr>
        <p:spPr/>
        <p:txBody>
          <a:bodyPr/>
          <a:lstStyle/>
          <a:p>
            <a:r>
              <a:rPr lang="pt-BR" dirty="0">
                <a:latin typeface="Comic Sans MS" panose="030F0702030302020204" pitchFamily="66" charset="0"/>
              </a:rPr>
              <a:t>O que é possível fazer na nuvem?</a:t>
            </a:r>
          </a:p>
        </p:txBody>
      </p:sp>
      <p:sp>
        <p:nvSpPr>
          <p:cNvPr id="3" name="Espaço Reservado para Conteúdo 2">
            <a:extLst>
              <a:ext uri="{FF2B5EF4-FFF2-40B4-BE49-F238E27FC236}">
                <a16:creationId xmlns:a16="http://schemas.microsoft.com/office/drawing/2014/main" id="{28B836D4-F4B7-77E6-4B5E-70ED423781BA}"/>
              </a:ext>
            </a:extLst>
          </p:cNvPr>
          <p:cNvSpPr>
            <a:spLocks noGrp="1"/>
          </p:cNvSpPr>
          <p:nvPr>
            <p:ph idx="1"/>
          </p:nvPr>
        </p:nvSpPr>
        <p:spPr/>
        <p:txBody>
          <a:bodyPr/>
          <a:lstStyle/>
          <a:p>
            <a:endParaRPr lang="pt-BR" dirty="0"/>
          </a:p>
        </p:txBody>
      </p:sp>
      <p:pic>
        <p:nvPicPr>
          <p:cNvPr id="20484" name="Picture 4" descr="Top 50+ AWS Services Explained in 10 Minutes - YouTube">
            <a:extLst>
              <a:ext uri="{FF2B5EF4-FFF2-40B4-BE49-F238E27FC236}">
                <a16:creationId xmlns:a16="http://schemas.microsoft.com/office/drawing/2014/main" id="{738EB603-282E-02FD-669A-9841495A9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474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2" name="Picture 2" descr="Total 89+ imagem fundo vs - br.thptnganamst.edu.vn">
            <a:extLst>
              <a:ext uri="{FF2B5EF4-FFF2-40B4-BE49-F238E27FC236}">
                <a16:creationId xmlns:a16="http://schemas.microsoft.com/office/drawing/2014/main" id="{5C64C4E9-D850-9F5C-C08C-668BAC2D46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3" b="24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Arredondado 3">
            <a:extLst>
              <a:ext uri="{FF2B5EF4-FFF2-40B4-BE49-F238E27FC236}">
                <a16:creationId xmlns:a16="http://schemas.microsoft.com/office/drawing/2014/main" id="{87FF6859-5514-C55F-9BC9-F21BB8A034E1}"/>
              </a:ext>
            </a:extLst>
          </p:cNvPr>
          <p:cNvSpPr/>
          <p:nvPr/>
        </p:nvSpPr>
        <p:spPr>
          <a:xfrm>
            <a:off x="332510" y="942109"/>
            <a:ext cx="3962400" cy="566650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Arredondado 4">
            <a:extLst>
              <a:ext uri="{FF2B5EF4-FFF2-40B4-BE49-F238E27FC236}">
                <a16:creationId xmlns:a16="http://schemas.microsoft.com/office/drawing/2014/main" id="{BAE9A365-B87E-5A4A-5BF9-FEB8057BFD0A}"/>
              </a:ext>
            </a:extLst>
          </p:cNvPr>
          <p:cNvSpPr/>
          <p:nvPr/>
        </p:nvSpPr>
        <p:spPr>
          <a:xfrm>
            <a:off x="7897092" y="942109"/>
            <a:ext cx="3962400" cy="566650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7FD57088-48B5-365B-233D-F4C551ACA61A}"/>
              </a:ext>
            </a:extLst>
          </p:cNvPr>
          <p:cNvSpPr txBox="1"/>
          <p:nvPr/>
        </p:nvSpPr>
        <p:spPr>
          <a:xfrm>
            <a:off x="742451" y="1173928"/>
            <a:ext cx="3233804" cy="5355312"/>
          </a:xfrm>
          <a:prstGeom prst="rect">
            <a:avLst/>
          </a:prstGeom>
          <a:noFill/>
        </p:spPr>
        <p:txBody>
          <a:bodyPr wrap="square" rtlCol="0">
            <a:spAutoFit/>
          </a:bodyPr>
          <a:lstStyle/>
          <a:p>
            <a:r>
              <a:rPr lang="pt-BR" dirty="0">
                <a:latin typeface="Comic Sans MS" panose="030F0702030302020204" pitchFamily="66" charset="0"/>
              </a:rPr>
              <a:t>Modelo tradicional local </a:t>
            </a:r>
          </a:p>
          <a:p>
            <a:r>
              <a:rPr lang="pt-BR" dirty="0">
                <a:latin typeface="Comic Sans MS" panose="030F0702030302020204" pitchFamily="66" charset="0"/>
              </a:rPr>
              <a:t>(on-premises)</a:t>
            </a:r>
          </a:p>
          <a:p>
            <a:endParaRPr lang="pt-BR" dirty="0">
              <a:latin typeface="Comic Sans MS" panose="030F0702030302020204" pitchFamily="66" charset="0"/>
            </a:endParaRPr>
          </a:p>
          <a:p>
            <a:endParaRPr lang="pt-BR" dirty="0">
              <a:latin typeface="Comic Sans MS" panose="030F0702030302020204" pitchFamily="66" charset="0"/>
            </a:endParaRPr>
          </a:p>
          <a:p>
            <a:r>
              <a:rPr lang="pt-BR" b="1" dirty="0">
                <a:solidFill>
                  <a:srgbClr val="7030A0"/>
                </a:solidFill>
                <a:latin typeface="Comic Sans MS" panose="030F0702030302020204" pitchFamily="66" charset="0"/>
              </a:rPr>
              <a:t>Você</a:t>
            </a:r>
            <a:r>
              <a:rPr lang="pt-BR" dirty="0">
                <a:latin typeface="Comic Sans MS" panose="030F0702030302020204" pitchFamily="66" charset="0"/>
              </a:rPr>
              <a:t> é o proprietário do data e o hospede em seu local</a:t>
            </a:r>
          </a:p>
          <a:p>
            <a:endParaRPr lang="pt-BR" dirty="0">
              <a:latin typeface="Comic Sans MS" panose="030F0702030302020204" pitchFamily="66" charset="0"/>
            </a:endParaRPr>
          </a:p>
          <a:p>
            <a:r>
              <a:rPr lang="pt-BR" b="1" dirty="0">
                <a:solidFill>
                  <a:srgbClr val="7030A0"/>
                </a:solidFill>
                <a:latin typeface="Comic Sans MS" panose="030F0702030302020204" pitchFamily="66" charset="0"/>
              </a:rPr>
              <a:t>Você</a:t>
            </a:r>
            <a:r>
              <a:rPr lang="pt-BR" dirty="0">
                <a:latin typeface="Comic Sans MS" panose="030F0702030302020204" pitchFamily="66" charset="0"/>
              </a:rPr>
              <a:t> compra, instala, configura e gerencia todo hardware e software em suas próprias instalações</a:t>
            </a:r>
          </a:p>
          <a:p>
            <a:endParaRPr lang="pt-BR" dirty="0">
              <a:latin typeface="Comic Sans MS" panose="030F0702030302020204" pitchFamily="66" charset="0"/>
            </a:endParaRPr>
          </a:p>
          <a:p>
            <a:r>
              <a:rPr lang="pt-BR" b="1" dirty="0">
                <a:solidFill>
                  <a:srgbClr val="7030A0"/>
                </a:solidFill>
                <a:latin typeface="Comic Sans MS" panose="030F0702030302020204" pitchFamily="66" charset="0"/>
              </a:rPr>
              <a:t>Você</a:t>
            </a:r>
            <a:r>
              <a:rPr lang="pt-BR" dirty="0">
                <a:latin typeface="Comic Sans MS" panose="030F0702030302020204" pitchFamily="66" charset="0"/>
              </a:rPr>
              <a:t> contrata a equipe responsável por gerenciar e manter o data center</a:t>
            </a:r>
          </a:p>
          <a:p>
            <a:endParaRPr lang="pt-BR" dirty="0">
              <a:latin typeface="Comic Sans MS" panose="030F0702030302020204" pitchFamily="66" charset="0"/>
            </a:endParaRPr>
          </a:p>
          <a:p>
            <a:r>
              <a:rPr lang="pt-BR" b="1" dirty="0">
                <a:solidFill>
                  <a:srgbClr val="7030A0"/>
                </a:solidFill>
                <a:latin typeface="Comic Sans MS" panose="030F0702030302020204" pitchFamily="66" charset="0"/>
              </a:rPr>
              <a:t>Você</a:t>
            </a:r>
            <a:r>
              <a:rPr lang="pt-BR" dirty="0">
                <a:latin typeface="Comic Sans MS" panose="030F0702030302020204" pitchFamily="66" charset="0"/>
              </a:rPr>
              <a:t> usa seus próprios recursos de data center</a:t>
            </a:r>
          </a:p>
        </p:txBody>
      </p:sp>
      <p:sp>
        <p:nvSpPr>
          <p:cNvPr id="9" name="CaixaDeTexto 8">
            <a:extLst>
              <a:ext uri="{FF2B5EF4-FFF2-40B4-BE49-F238E27FC236}">
                <a16:creationId xmlns:a16="http://schemas.microsoft.com/office/drawing/2014/main" id="{83A4720D-C664-B5FB-A569-8FB3FC72B5A0}"/>
              </a:ext>
            </a:extLst>
          </p:cNvPr>
          <p:cNvSpPr txBox="1"/>
          <p:nvPr/>
        </p:nvSpPr>
        <p:spPr>
          <a:xfrm>
            <a:off x="8261389" y="1173928"/>
            <a:ext cx="3404137" cy="5078313"/>
          </a:xfrm>
          <a:prstGeom prst="rect">
            <a:avLst/>
          </a:prstGeom>
          <a:noFill/>
        </p:spPr>
        <p:txBody>
          <a:bodyPr wrap="square" rtlCol="0">
            <a:spAutoFit/>
          </a:bodyPr>
          <a:lstStyle/>
          <a:p>
            <a:r>
              <a:rPr lang="pt-BR" dirty="0">
                <a:latin typeface="Comic Sans MS" panose="030F0702030302020204" pitchFamily="66" charset="0"/>
              </a:rPr>
              <a:t>Modelo nuvem</a:t>
            </a:r>
          </a:p>
          <a:p>
            <a:endParaRPr lang="pt-BR" dirty="0">
              <a:latin typeface="Comic Sans MS" panose="030F0702030302020204" pitchFamily="66" charset="0"/>
            </a:endParaRPr>
          </a:p>
          <a:p>
            <a:endParaRPr lang="pt-BR" dirty="0">
              <a:latin typeface="Comic Sans MS" panose="030F0702030302020204" pitchFamily="66" charset="0"/>
            </a:endParaRPr>
          </a:p>
          <a:p>
            <a:r>
              <a:rPr lang="pt-BR" dirty="0">
                <a:latin typeface="Comic Sans MS" panose="030F0702030302020204" pitchFamily="66" charset="0"/>
              </a:rPr>
              <a:t>O </a:t>
            </a:r>
            <a:r>
              <a:rPr lang="pt-BR" b="1" dirty="0">
                <a:solidFill>
                  <a:srgbClr val="7030A0"/>
                </a:solidFill>
                <a:latin typeface="Comic Sans MS" panose="030F0702030302020204" pitchFamily="66" charset="0"/>
              </a:rPr>
              <a:t>provedor de serviços de nuvem</a:t>
            </a:r>
            <a:r>
              <a:rPr lang="pt-BR" dirty="0">
                <a:latin typeface="Comic Sans MS" panose="030F0702030302020204" pitchFamily="66" charset="0"/>
              </a:rPr>
              <a:t> é proprietário</a:t>
            </a:r>
          </a:p>
          <a:p>
            <a:endParaRPr lang="pt-BR" dirty="0">
              <a:latin typeface="Comic Sans MS" panose="030F0702030302020204" pitchFamily="66" charset="0"/>
            </a:endParaRPr>
          </a:p>
          <a:p>
            <a:r>
              <a:rPr lang="pt-BR" dirty="0">
                <a:latin typeface="Comic Sans MS" panose="030F0702030302020204" pitchFamily="66" charset="0"/>
              </a:rPr>
              <a:t>O </a:t>
            </a:r>
            <a:r>
              <a:rPr lang="pt-BR" b="1" dirty="0">
                <a:solidFill>
                  <a:srgbClr val="7030A0"/>
                </a:solidFill>
                <a:latin typeface="Comic Sans MS" panose="030F0702030302020204" pitchFamily="66" charset="0"/>
              </a:rPr>
              <a:t>provedor de serviços de nuvem </a:t>
            </a:r>
            <a:r>
              <a:rPr lang="pt-BR" dirty="0">
                <a:latin typeface="Comic Sans MS" panose="030F0702030302020204" pitchFamily="66" charset="0"/>
              </a:rPr>
              <a:t>compra o hardware e o software de infraestrutura para suas próprias instalações</a:t>
            </a:r>
          </a:p>
          <a:p>
            <a:endParaRPr lang="pt-BR" dirty="0">
              <a:latin typeface="Comic Sans MS" panose="030F0702030302020204" pitchFamily="66" charset="0"/>
            </a:endParaRPr>
          </a:p>
          <a:p>
            <a:r>
              <a:rPr lang="pt-BR" dirty="0">
                <a:latin typeface="Comic Sans MS" panose="030F0702030302020204" pitchFamily="66" charset="0"/>
              </a:rPr>
              <a:t>O </a:t>
            </a:r>
            <a:r>
              <a:rPr lang="pt-BR" b="1" dirty="0">
                <a:solidFill>
                  <a:srgbClr val="7030A0"/>
                </a:solidFill>
                <a:latin typeface="Comic Sans MS" panose="030F0702030302020204" pitchFamily="66" charset="0"/>
              </a:rPr>
              <a:t>provedor de serviços de nuvem </a:t>
            </a:r>
            <a:r>
              <a:rPr lang="pt-BR" dirty="0">
                <a:latin typeface="Comic Sans MS" panose="030F0702030302020204" pitchFamily="66" charset="0"/>
              </a:rPr>
              <a:t>contrata a equipe para dar ao data center</a:t>
            </a:r>
          </a:p>
          <a:p>
            <a:endParaRPr lang="pt-BR" dirty="0">
              <a:latin typeface="Comic Sans MS" panose="030F0702030302020204" pitchFamily="66" charset="0"/>
            </a:endParaRPr>
          </a:p>
          <a:p>
            <a:r>
              <a:rPr lang="pt-BR" b="1" dirty="0">
                <a:solidFill>
                  <a:srgbClr val="7030A0"/>
                </a:solidFill>
                <a:latin typeface="Comic Sans MS" panose="030F0702030302020204" pitchFamily="66" charset="0"/>
              </a:rPr>
              <a:t>Você</a:t>
            </a:r>
            <a:r>
              <a:rPr lang="pt-BR" dirty="0">
                <a:latin typeface="Comic Sans MS" panose="030F0702030302020204" pitchFamily="66" charset="0"/>
              </a:rPr>
              <a:t> paga usar os recursos do data center do provedor de serviços de nuvem</a:t>
            </a:r>
          </a:p>
        </p:txBody>
      </p:sp>
    </p:spTree>
    <p:extLst>
      <p:ext uri="{BB962C8B-B14F-4D97-AF65-F5344CB8AC3E}">
        <p14:creationId xmlns:p14="http://schemas.microsoft.com/office/powerpoint/2010/main" val="366140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97" name="Rectangle 619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99" name="Group 619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6200" name="Freeform: Shape 619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1" name="Rectangle 620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03" name="Rectangle 620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5" name="Isosceles Triangle 620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6" descr="Caso de Sucesso: Grupo Boticário avança na sua transformação digital com  treinamentos AWS - Open Innovation">
            <a:extLst>
              <a:ext uri="{FF2B5EF4-FFF2-40B4-BE49-F238E27FC236}">
                <a16:creationId xmlns:a16="http://schemas.microsoft.com/office/drawing/2014/main" id="{6A4FC38D-CDB8-3E7B-802B-58A890F31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673100"/>
            <a:ext cx="3595688" cy="2371725"/>
          </a:xfrm>
          <a:prstGeom prst="rect">
            <a:avLst/>
          </a:prstGeom>
          <a:extLst>
            <a:ext uri="{909E8E84-426E-40DD-AFC4-6F175D3DCCD1}">
              <a14:hiddenFill xmlns:a14="http://schemas.microsoft.com/office/drawing/2010/main">
                <a:solidFill>
                  <a:srgbClr val="FFFFFF"/>
                </a:solidFill>
              </a14:hiddenFill>
            </a:ext>
          </a:extLst>
        </p:spPr>
      </p:pic>
      <p:pic>
        <p:nvPicPr>
          <p:cNvPr id="8" name="Picture 36" descr="Logotipo&#10;&#10;Descrição gerada automaticamente">
            <a:extLst>
              <a:ext uri="{FF2B5EF4-FFF2-40B4-BE49-F238E27FC236}">
                <a16:creationId xmlns:a16="http://schemas.microsoft.com/office/drawing/2014/main" id="{C668061D-2D92-3CC7-2741-1F31036651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3238" y="673100"/>
            <a:ext cx="2341563" cy="2371725"/>
          </a:xfrm>
          <a:prstGeom prst="rect">
            <a:avLst/>
          </a:prstGeom>
          <a:extLst>
            <a:ext uri="{909E8E84-426E-40DD-AFC4-6F175D3DCCD1}">
              <a14:hiddenFill xmlns:a14="http://schemas.microsoft.com/office/drawing/2010/main">
                <a:solidFill>
                  <a:srgbClr val="FFFFFF"/>
                </a:solidFill>
              </a14:hiddenFill>
            </a:ext>
          </a:extLst>
        </p:spPr>
      </p:pic>
      <p:pic>
        <p:nvPicPr>
          <p:cNvPr id="6148" name="Picture 4" descr="Delivery de Comida e Mercado - iFood">
            <a:extLst>
              <a:ext uri="{FF2B5EF4-FFF2-40B4-BE49-F238E27FC236}">
                <a16:creationId xmlns:a16="http://schemas.microsoft.com/office/drawing/2014/main" id="{84A19FED-6F6B-1D2B-894A-6A04B3005C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
          <a:stretch/>
        </p:blipFill>
        <p:spPr bwMode="auto">
          <a:xfrm>
            <a:off x="6729413" y="673100"/>
            <a:ext cx="2371725" cy="2371725"/>
          </a:xfrm>
          <a:prstGeom prst="rect">
            <a:avLst/>
          </a:prstGeom>
          <a:extLst>
            <a:ext uri="{909E8E84-426E-40DD-AFC4-6F175D3DCCD1}">
              <a14:hiddenFill xmlns:a14="http://schemas.microsoft.com/office/drawing/2010/main">
                <a:solidFill>
                  <a:srgbClr val="FFFFFF"/>
                </a:solidFill>
              </a14:hiddenFill>
            </a:ext>
          </a:extLst>
        </p:spPr>
      </p:pic>
      <p:pic>
        <p:nvPicPr>
          <p:cNvPr id="14" name="Picture 48" descr="PicPay - PicPay updated their profile picture. | Facebook">
            <a:extLst>
              <a:ext uri="{FF2B5EF4-FFF2-40B4-BE49-F238E27FC236}">
                <a16:creationId xmlns:a16="http://schemas.microsoft.com/office/drawing/2014/main" id="{30FD68C7-7B53-16B4-7AE0-4A634B025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750" y="673100"/>
            <a:ext cx="2371725" cy="2371725"/>
          </a:xfrm>
          <a:prstGeom prst="rect">
            <a:avLst/>
          </a:prstGeom>
          <a:extLst>
            <a:ext uri="{909E8E84-426E-40DD-AFC4-6F175D3DCCD1}">
              <a14:hiddenFill xmlns:a14="http://schemas.microsoft.com/office/drawing/2010/main">
                <a:solidFill>
                  <a:srgbClr val="FFFFFF"/>
                </a:solidFill>
              </a14:hiddenFill>
            </a:ext>
          </a:extLst>
        </p:spPr>
      </p:pic>
      <p:pic>
        <p:nvPicPr>
          <p:cNvPr id="6152" name="Picture 8" descr="Nubank - Finalmente você no controle do seu dinheiro">
            <a:extLst>
              <a:ext uri="{FF2B5EF4-FFF2-40B4-BE49-F238E27FC236}">
                <a16:creationId xmlns:a16="http://schemas.microsoft.com/office/drawing/2014/main" id="{DB7567C2-7ACC-C39F-A22D-313E15A1EB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tretch/>
        </p:blipFill>
        <p:spPr bwMode="auto">
          <a:xfrm>
            <a:off x="642938" y="3119438"/>
            <a:ext cx="3067050" cy="3065463"/>
          </a:xfrm>
          <a:prstGeom prst="rect">
            <a:avLst/>
          </a:prstGeom>
          <a:extLst>
            <a:ext uri="{909E8E84-426E-40DD-AFC4-6F175D3DCCD1}">
              <a14:hiddenFill xmlns:a14="http://schemas.microsoft.com/office/drawing/2010/main">
                <a:solidFill>
                  <a:srgbClr val="FFFFFF"/>
                </a:solidFill>
              </a14:hiddenFill>
            </a:ext>
          </a:extLst>
        </p:spPr>
      </p:pic>
      <p:pic>
        <p:nvPicPr>
          <p:cNvPr id="6146" name="Picture 2" descr="About Netflix - Arquivos de mídia">
            <a:extLst>
              <a:ext uri="{FF2B5EF4-FFF2-40B4-BE49-F238E27FC236}">
                <a16:creationId xmlns:a16="http://schemas.microsoft.com/office/drawing/2014/main" id="{6152C846-5F31-EE65-1AE1-A459BF92F48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 b="1"/>
          <a:stretch/>
        </p:blipFill>
        <p:spPr bwMode="auto">
          <a:xfrm>
            <a:off x="3784600" y="3119438"/>
            <a:ext cx="3067050" cy="3065463"/>
          </a:xfrm>
          <a:prstGeom prst="rect">
            <a:avLst/>
          </a:prstGeom>
          <a:extLst>
            <a:ext uri="{909E8E84-426E-40DD-AFC4-6F175D3DCCD1}">
              <a14:hiddenFill xmlns:a14="http://schemas.microsoft.com/office/drawing/2010/main">
                <a:solidFill>
                  <a:srgbClr val="FFFFFF"/>
                </a:solidFill>
              </a14:hiddenFill>
            </a:ext>
          </a:extLst>
        </p:spPr>
      </p:pic>
      <p:pic>
        <p:nvPicPr>
          <p:cNvPr id="9" name="Picture 38" descr="Mercado Livre: a estratégia de sucesso do marketplace">
            <a:extLst>
              <a:ext uri="{FF2B5EF4-FFF2-40B4-BE49-F238E27FC236}">
                <a16:creationId xmlns:a16="http://schemas.microsoft.com/office/drawing/2014/main" id="{A7A3F3E6-F3CE-C953-B989-5C75342C23C7}"/>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923088" y="3119438"/>
            <a:ext cx="4624388" cy="3065463"/>
          </a:xfrm>
          <a:prstGeom prst="rect">
            <a:avLst/>
          </a:prstGeom>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652F35FE-3869-69DB-27A3-B48CB364D7B6}"/>
              </a:ext>
            </a:extLst>
          </p:cNvPr>
          <p:cNvSpPr txBox="1"/>
          <p:nvPr/>
        </p:nvSpPr>
        <p:spPr>
          <a:xfrm>
            <a:off x="1126521" y="6309334"/>
            <a:ext cx="10178570" cy="369332"/>
          </a:xfrm>
          <a:prstGeom prst="rect">
            <a:avLst/>
          </a:prstGeom>
          <a:noFill/>
        </p:spPr>
        <p:txBody>
          <a:bodyPr wrap="square">
            <a:spAutoFit/>
          </a:bodyPr>
          <a:lstStyle/>
          <a:p>
            <a:r>
              <a:rPr lang="pt-BR" b="1" dirty="0">
                <a:latin typeface="Comic Sans MS" panose="030F0702030302020204" pitchFamily="66" charset="0"/>
              </a:rPr>
              <a:t>E esses serviços, precisam de recursos de tecnologia pra existirem, não é nada abstrato</a:t>
            </a:r>
          </a:p>
        </p:txBody>
      </p:sp>
    </p:spTree>
    <p:extLst>
      <p:ext uri="{BB962C8B-B14F-4D97-AF65-F5344CB8AC3E}">
        <p14:creationId xmlns:p14="http://schemas.microsoft.com/office/powerpoint/2010/main" val="3900575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C56A6A-EE84-5E5F-000B-EF3E30581592}"/>
              </a:ext>
            </a:extLst>
          </p:cNvPr>
          <p:cNvSpPr>
            <a:spLocks noGrp="1"/>
          </p:cNvSpPr>
          <p:nvPr>
            <p:ph type="title"/>
          </p:nvPr>
        </p:nvSpPr>
        <p:spPr>
          <a:xfrm>
            <a:off x="838200" y="0"/>
            <a:ext cx="10515600" cy="1325563"/>
          </a:xfrm>
        </p:spPr>
        <p:txBody>
          <a:bodyPr>
            <a:normAutofit/>
          </a:bodyPr>
          <a:lstStyle/>
          <a:p>
            <a:r>
              <a:rPr lang="pt-BR" dirty="0">
                <a:latin typeface="Comic Sans MS" panose="030F0702030302020204" pitchFamily="66" charset="0"/>
              </a:rPr>
              <a:t>Modelo de computação tradicional</a:t>
            </a:r>
          </a:p>
        </p:txBody>
      </p:sp>
      <p:pic>
        <p:nvPicPr>
          <p:cNvPr id="18434" name="Picture 2" descr="A modern and generic data center with rows of high-tech servers, LED status lights, and organized cable management. The center should have a raised floor typical for airflow management and cooling systems, with sleek metal pathways between the server racks. The racks should be a uniform black color with transparent glass doors, subtly revealing the sophisticated equipment inside. The ambient lighting should be cool and blue, suggesting advanced technology and efficiency. The overall atmosphere should be clean and professional, typical of a high-security and high-availability IT environment.">
            <a:extLst>
              <a:ext uri="{FF2B5EF4-FFF2-40B4-BE49-F238E27FC236}">
                <a16:creationId xmlns:a16="http://schemas.microsoft.com/office/drawing/2014/main" id="{1E433B95-B550-4F9E-C737-7559B4DA4F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30069" y="1391948"/>
            <a:ext cx="5363369" cy="5363369"/>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58AAAADA-88CD-F928-B5DD-B28195F4F246}"/>
              </a:ext>
            </a:extLst>
          </p:cNvPr>
          <p:cNvSpPr txBox="1"/>
          <p:nvPr/>
        </p:nvSpPr>
        <p:spPr>
          <a:xfrm>
            <a:off x="592570" y="1391948"/>
            <a:ext cx="5503430" cy="5262979"/>
          </a:xfrm>
          <a:prstGeom prst="rect">
            <a:avLst/>
          </a:prstGeom>
          <a:noFill/>
        </p:spPr>
        <p:txBody>
          <a:bodyPr wrap="none" rtlCol="0">
            <a:spAutoFit/>
          </a:bodyPr>
          <a:lstStyle/>
          <a:p>
            <a:r>
              <a:rPr lang="pt-BR" sz="1600" b="1" dirty="0">
                <a:solidFill>
                  <a:srgbClr val="2BBBD1"/>
                </a:solidFill>
                <a:latin typeface="Comic Sans MS" panose="030F0702030302020204" pitchFamily="66" charset="0"/>
              </a:rPr>
              <a:t>Infraestrutura como hardware</a:t>
            </a:r>
          </a:p>
          <a:p>
            <a:endParaRPr lang="pt-BR" sz="1600" dirty="0">
              <a:latin typeface="Comic Sans MS" panose="030F0702030302020204" pitchFamily="66" charset="0"/>
            </a:endParaRPr>
          </a:p>
          <a:p>
            <a:r>
              <a:rPr lang="pt-BR" sz="1600" dirty="0">
                <a:latin typeface="Comic Sans MS" panose="030F0702030302020204" pitchFamily="66" charset="0"/>
              </a:rPr>
              <a:t>As soluções de hardware são físicas e exigem:</a:t>
            </a:r>
          </a:p>
          <a:p>
            <a:endParaRPr lang="pt-BR" sz="1600" dirty="0">
              <a:latin typeface="Comic Sans MS" panose="030F0702030302020204" pitchFamily="66" charset="0"/>
            </a:endParaRPr>
          </a:p>
          <a:p>
            <a:pPr marL="285750" indent="-285750">
              <a:buFont typeface="Arial" panose="020B0604020202020204" pitchFamily="34" charset="0"/>
              <a:buChar char="•"/>
            </a:pPr>
            <a:r>
              <a:rPr lang="pt-BR" sz="1600" dirty="0">
                <a:latin typeface="Comic Sans MS" panose="030F0702030302020204" pitchFamily="66" charset="0"/>
              </a:rPr>
              <a:t>Espaço</a:t>
            </a:r>
          </a:p>
          <a:p>
            <a:pPr marL="285750" indent="-285750">
              <a:buFont typeface="Arial" panose="020B0604020202020204" pitchFamily="34" charset="0"/>
              <a:buChar char="•"/>
            </a:pPr>
            <a:r>
              <a:rPr lang="pt-BR" sz="1600" dirty="0">
                <a:latin typeface="Comic Sans MS" panose="030F0702030302020204" pitchFamily="66" charset="0"/>
              </a:rPr>
              <a:t>Equipe</a:t>
            </a:r>
          </a:p>
          <a:p>
            <a:pPr marL="285750" indent="-285750">
              <a:buFont typeface="Arial" panose="020B0604020202020204" pitchFamily="34" charset="0"/>
              <a:buChar char="•"/>
            </a:pPr>
            <a:r>
              <a:rPr lang="pt-BR" sz="1600" dirty="0">
                <a:latin typeface="Comic Sans MS" panose="030F0702030302020204" pitchFamily="66" charset="0"/>
              </a:rPr>
              <a:t>Segurança física</a:t>
            </a:r>
          </a:p>
          <a:p>
            <a:pPr marL="285750" indent="-285750">
              <a:buFont typeface="Arial" panose="020B0604020202020204" pitchFamily="34" charset="0"/>
              <a:buChar char="•"/>
            </a:pPr>
            <a:r>
              <a:rPr lang="pt-BR" sz="1600" dirty="0">
                <a:latin typeface="Comic Sans MS" panose="030F0702030302020204" pitchFamily="66" charset="0"/>
              </a:rPr>
              <a:t>Planejamento</a:t>
            </a:r>
          </a:p>
          <a:p>
            <a:pPr marL="285750" indent="-285750">
              <a:buFont typeface="Arial" panose="020B0604020202020204" pitchFamily="34" charset="0"/>
              <a:buChar char="•"/>
            </a:pPr>
            <a:r>
              <a:rPr lang="pt-BR" sz="1600" dirty="0">
                <a:latin typeface="Comic Sans MS" panose="030F0702030302020204" pitchFamily="66" charset="0"/>
              </a:rPr>
              <a:t>Despesas de capital</a:t>
            </a:r>
          </a:p>
          <a:p>
            <a:endParaRPr lang="pt-BR" sz="1600" dirty="0">
              <a:latin typeface="Comic Sans MS" panose="030F0702030302020204" pitchFamily="66" charset="0"/>
            </a:endParaRPr>
          </a:p>
          <a:p>
            <a:endParaRPr lang="pt-BR" sz="1600" dirty="0">
              <a:latin typeface="Comic Sans MS" panose="030F0702030302020204" pitchFamily="66" charset="0"/>
            </a:endParaRPr>
          </a:p>
          <a:p>
            <a:r>
              <a:rPr lang="pt-BR" sz="1600" dirty="0">
                <a:latin typeface="Comic Sans MS" panose="030F0702030302020204" pitchFamily="66" charset="0"/>
              </a:rPr>
              <a:t>Você precisa adivinhar os picos máximos teóricos:</a:t>
            </a:r>
          </a:p>
          <a:p>
            <a:endParaRPr lang="pt-BR" sz="1600" dirty="0">
              <a:latin typeface="Comic Sans MS" panose="030F0702030302020204" pitchFamily="66" charset="0"/>
            </a:endParaRPr>
          </a:p>
          <a:p>
            <a:r>
              <a:rPr lang="pt-BR" sz="1600" dirty="0">
                <a:latin typeface="Comic Sans MS" panose="030F0702030302020204" pitchFamily="66" charset="0"/>
              </a:rPr>
              <a:t>Há capacidade de recursos suficiente?</a:t>
            </a:r>
          </a:p>
          <a:p>
            <a:endParaRPr lang="pt-BR" sz="1600" dirty="0">
              <a:latin typeface="Comic Sans MS" panose="030F0702030302020204" pitchFamily="66" charset="0"/>
            </a:endParaRPr>
          </a:p>
          <a:p>
            <a:r>
              <a:rPr lang="pt-BR" sz="1600" dirty="0">
                <a:latin typeface="Comic Sans MS" panose="030F0702030302020204" pitchFamily="66" charset="0"/>
              </a:rPr>
              <a:t>Você tem armazenamento suficiente?</a:t>
            </a:r>
          </a:p>
          <a:p>
            <a:endParaRPr lang="pt-BR" sz="1600" dirty="0">
              <a:latin typeface="Comic Sans MS" panose="030F0702030302020204" pitchFamily="66" charset="0"/>
            </a:endParaRPr>
          </a:p>
          <a:p>
            <a:r>
              <a:rPr lang="pt-BR" sz="1600" dirty="0">
                <a:latin typeface="Comic Sans MS" panose="030F0702030302020204" pitchFamily="66" charset="0"/>
              </a:rPr>
              <a:t>E se as suas necessidades mudarem?</a:t>
            </a:r>
          </a:p>
          <a:p>
            <a:endParaRPr lang="pt-BR" sz="1600" dirty="0">
              <a:latin typeface="Comic Sans MS" panose="030F0702030302020204" pitchFamily="66" charset="0"/>
            </a:endParaRPr>
          </a:p>
          <a:p>
            <a:r>
              <a:rPr lang="pt-BR" sz="1600" dirty="0">
                <a:latin typeface="Comic Sans MS" panose="030F0702030302020204" pitchFamily="66" charset="0"/>
              </a:rPr>
              <a:t>Você precisa enfrentar o tempo, esforço e custo</a:t>
            </a:r>
          </a:p>
          <a:p>
            <a:r>
              <a:rPr lang="pt-BR" sz="1600" dirty="0">
                <a:latin typeface="Comic Sans MS" panose="030F0702030302020204" pitchFamily="66" charset="0"/>
              </a:rPr>
              <a:t>Necessários para fazer todas as alterações necessárias</a:t>
            </a:r>
          </a:p>
        </p:txBody>
      </p:sp>
    </p:spTree>
    <p:extLst>
      <p:ext uri="{BB962C8B-B14F-4D97-AF65-F5344CB8AC3E}">
        <p14:creationId xmlns:p14="http://schemas.microsoft.com/office/powerpoint/2010/main" val="2662654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18589-15E9-2F97-6EFA-62E651E7E31C}"/>
              </a:ext>
            </a:extLst>
          </p:cNvPr>
          <p:cNvSpPr>
            <a:spLocks noGrp="1"/>
          </p:cNvSpPr>
          <p:nvPr>
            <p:ph type="title"/>
          </p:nvPr>
        </p:nvSpPr>
        <p:spPr>
          <a:xfrm>
            <a:off x="838200" y="-46038"/>
            <a:ext cx="10515600" cy="1325563"/>
          </a:xfrm>
        </p:spPr>
        <p:txBody>
          <a:bodyPr/>
          <a:lstStyle/>
          <a:p>
            <a:r>
              <a:rPr lang="pt-BR" dirty="0">
                <a:latin typeface="Comic Sans MS" panose="030F0702030302020204" pitchFamily="66" charset="0"/>
              </a:rPr>
              <a:t>Modelo de computação de nuvem</a:t>
            </a:r>
          </a:p>
        </p:txBody>
      </p:sp>
      <p:sp>
        <p:nvSpPr>
          <p:cNvPr id="3" name="Espaço Reservado para Conteúdo 2">
            <a:extLst>
              <a:ext uri="{FF2B5EF4-FFF2-40B4-BE49-F238E27FC236}">
                <a16:creationId xmlns:a16="http://schemas.microsoft.com/office/drawing/2014/main" id="{966ACA5C-B896-4908-D563-65C063CFBD40}"/>
              </a:ext>
            </a:extLst>
          </p:cNvPr>
          <p:cNvSpPr>
            <a:spLocks noGrp="1"/>
          </p:cNvSpPr>
          <p:nvPr>
            <p:ph idx="1"/>
          </p:nvPr>
        </p:nvSpPr>
        <p:spPr>
          <a:xfrm>
            <a:off x="838200" y="1416551"/>
            <a:ext cx="5699793" cy="4351338"/>
          </a:xfrm>
        </p:spPr>
        <p:txBody>
          <a:bodyPr>
            <a:normAutofit/>
          </a:bodyPr>
          <a:lstStyle/>
          <a:p>
            <a:pPr marL="0" indent="0">
              <a:buNone/>
            </a:pPr>
            <a:r>
              <a:rPr lang="pt-BR" sz="1600" b="1" dirty="0">
                <a:solidFill>
                  <a:srgbClr val="2BBBD1"/>
                </a:solidFill>
                <a:latin typeface="Comic Sans MS" panose="030F0702030302020204" pitchFamily="66" charset="0"/>
              </a:rPr>
              <a:t>Infraestrutura como software</a:t>
            </a:r>
          </a:p>
          <a:p>
            <a:pPr marL="0" indent="0">
              <a:buNone/>
            </a:pPr>
            <a:endParaRPr lang="pt-BR" sz="1600" dirty="0">
              <a:latin typeface="Comic Sans MS" panose="030F0702030302020204" pitchFamily="66" charset="0"/>
            </a:endParaRPr>
          </a:p>
          <a:p>
            <a:pPr marL="0" indent="0">
              <a:buNone/>
            </a:pPr>
            <a:r>
              <a:rPr lang="pt-BR" sz="1600" dirty="0">
                <a:latin typeface="Comic Sans MS" panose="030F0702030302020204" pitchFamily="66" charset="0"/>
              </a:rPr>
              <a:t>A computação em nuvem permite que você </a:t>
            </a:r>
            <a:r>
              <a:rPr lang="pt-BR" sz="1600" dirty="0">
                <a:solidFill>
                  <a:srgbClr val="2BBBD1"/>
                </a:solidFill>
                <a:latin typeface="Comic Sans MS" panose="030F0702030302020204" pitchFamily="66" charset="0"/>
              </a:rPr>
              <a:t>deixe de pensar </a:t>
            </a:r>
          </a:p>
          <a:p>
            <a:pPr marL="0" indent="0">
              <a:buNone/>
            </a:pPr>
            <a:r>
              <a:rPr lang="pt-BR" sz="1600" dirty="0">
                <a:solidFill>
                  <a:srgbClr val="2BBBD1"/>
                </a:solidFill>
                <a:latin typeface="Comic Sans MS" panose="030F0702030302020204" pitchFamily="66" charset="0"/>
              </a:rPr>
              <a:t>em sua infraestrutura como hardware</a:t>
            </a:r>
            <a:r>
              <a:rPr lang="pt-BR" sz="1600" dirty="0">
                <a:latin typeface="Comic Sans MS" panose="030F0702030302020204" pitchFamily="66" charset="0"/>
              </a:rPr>
              <a:t> e passe </a:t>
            </a:r>
            <a:r>
              <a:rPr lang="pt-BR" sz="1600" dirty="0">
                <a:solidFill>
                  <a:srgbClr val="2BBBD1"/>
                </a:solidFill>
                <a:latin typeface="Comic Sans MS" panose="030F0702030302020204" pitchFamily="66" charset="0"/>
              </a:rPr>
              <a:t>pensar nela</a:t>
            </a:r>
          </a:p>
          <a:p>
            <a:pPr marL="0" indent="0">
              <a:buNone/>
            </a:pPr>
            <a:r>
              <a:rPr lang="pt-BR" sz="1600" dirty="0">
                <a:solidFill>
                  <a:srgbClr val="2BBBD1"/>
                </a:solidFill>
                <a:latin typeface="Comic Sans MS" panose="030F0702030302020204" pitchFamily="66" charset="0"/>
              </a:rPr>
              <a:t>(e a usá-la) como software</a:t>
            </a:r>
          </a:p>
          <a:p>
            <a:pPr marL="0" indent="0">
              <a:buNone/>
            </a:pPr>
            <a:endParaRPr lang="pt-BR" sz="1600" dirty="0">
              <a:latin typeface="Comic Sans MS" panose="030F0702030302020204" pitchFamily="66" charset="0"/>
            </a:endParaRPr>
          </a:p>
          <a:p>
            <a:pPr marL="0" indent="0">
              <a:buNone/>
            </a:pPr>
            <a:endParaRPr lang="pt-BR" sz="1600" dirty="0">
              <a:latin typeface="Comic Sans MS" panose="030F0702030302020204" pitchFamily="66" charset="0"/>
            </a:endParaRPr>
          </a:p>
          <a:p>
            <a:pPr marL="0" indent="0">
              <a:buNone/>
            </a:pPr>
            <a:r>
              <a:rPr lang="pt-BR" sz="1600" dirty="0">
                <a:latin typeface="Comic Sans MS" panose="030F0702030302020204" pitchFamily="66" charset="0"/>
              </a:rPr>
              <a:t>Se suas necessidades mudarem, o software poderá mudar de forma muito mais </a:t>
            </a:r>
            <a:r>
              <a:rPr lang="pt-BR" sz="1600" dirty="0">
                <a:solidFill>
                  <a:srgbClr val="2BBBD1"/>
                </a:solidFill>
                <a:latin typeface="Comic Sans MS" panose="030F0702030302020204" pitchFamily="66" charset="0"/>
              </a:rPr>
              <a:t>rápida, fácil e econômica </a:t>
            </a:r>
            <a:r>
              <a:rPr lang="pt-BR" sz="1600" dirty="0">
                <a:latin typeface="Comic Sans MS" panose="030F0702030302020204" pitchFamily="66" charset="0"/>
              </a:rPr>
              <a:t>do que o hardware</a:t>
            </a:r>
          </a:p>
          <a:p>
            <a:pPr marL="0" indent="0">
              <a:buNone/>
            </a:pPr>
            <a:endParaRPr lang="pt-BR" sz="1600" dirty="0">
              <a:latin typeface="Comic Sans MS" panose="030F0702030302020204" pitchFamily="66" charset="0"/>
            </a:endParaRPr>
          </a:p>
        </p:txBody>
      </p:sp>
      <p:pic>
        <p:nvPicPr>
          <p:cNvPr id="19458" name="Picture 2" descr="An abstract representation of cloud computing. The image features a stylized cloud composed of digital elements like binary code and circuit patterns, with arrows pointing in and out to symbolize data transfer. Below the cloud, there are several networked devices like laptops, servers, and mobile phones, illustrating the connection to the cloud. The background is a gradient from light blue at the top to darker blue at the bottom, creating a sense of depth. All the elements are interconnected with glowing lines, indicating a network. The overall style is modern and digital, with a touch of futuristic aesthetics.">
            <a:extLst>
              <a:ext uri="{FF2B5EF4-FFF2-40B4-BE49-F238E27FC236}">
                <a16:creationId xmlns:a16="http://schemas.microsoft.com/office/drawing/2014/main" id="{0E9B1B9C-A346-B61A-9364-8ADFB5771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309" y="1416551"/>
            <a:ext cx="5338011" cy="533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923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DD9C5E-9799-03D7-B733-60FCE6C7A49B}"/>
              </a:ext>
            </a:extLst>
          </p:cNvPr>
          <p:cNvSpPr>
            <a:spLocks noGrp="1"/>
          </p:cNvSpPr>
          <p:nvPr>
            <p:ph type="title"/>
          </p:nvPr>
        </p:nvSpPr>
        <p:spPr>
          <a:xfrm>
            <a:off x="838200" y="0"/>
            <a:ext cx="10515600" cy="1325563"/>
          </a:xfrm>
        </p:spPr>
        <p:txBody>
          <a:bodyPr/>
          <a:lstStyle/>
          <a:p>
            <a:r>
              <a:rPr lang="pt-BR" dirty="0">
                <a:latin typeface="Comic Sans MS" panose="030F0702030302020204" pitchFamily="66" charset="0"/>
              </a:rPr>
              <a:t>Modelos de serviços de nuvem</a:t>
            </a:r>
          </a:p>
        </p:txBody>
      </p:sp>
      <p:sp>
        <p:nvSpPr>
          <p:cNvPr id="4" name="Seta para a Direita 3">
            <a:extLst>
              <a:ext uri="{FF2B5EF4-FFF2-40B4-BE49-F238E27FC236}">
                <a16:creationId xmlns:a16="http://schemas.microsoft.com/office/drawing/2014/main" id="{0E73AA47-0EB5-13E1-3C73-2514FF3FF809}"/>
              </a:ext>
            </a:extLst>
          </p:cNvPr>
          <p:cNvSpPr/>
          <p:nvPr/>
        </p:nvSpPr>
        <p:spPr>
          <a:xfrm>
            <a:off x="735931" y="4475748"/>
            <a:ext cx="10720137" cy="1167063"/>
          </a:xfrm>
          <a:prstGeom prst="rightArrow">
            <a:avLst/>
          </a:prstGeom>
          <a:gradFill flip="none" rotWithShape="1">
            <a:gsLst>
              <a:gs pos="0">
                <a:srgbClr val="7030A0"/>
              </a:gs>
              <a:gs pos="48000">
                <a:schemeClr val="bg1">
                  <a:lumMod val="85000"/>
                </a:schemeClr>
              </a:gs>
              <a:gs pos="97000">
                <a:srgbClr val="2BBBD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Arredondado 5">
            <a:extLst>
              <a:ext uri="{FF2B5EF4-FFF2-40B4-BE49-F238E27FC236}">
                <a16:creationId xmlns:a16="http://schemas.microsoft.com/office/drawing/2014/main" id="{0385E202-A33B-6498-CC4C-6B473757D2D1}"/>
              </a:ext>
            </a:extLst>
          </p:cNvPr>
          <p:cNvSpPr/>
          <p:nvPr/>
        </p:nvSpPr>
        <p:spPr>
          <a:xfrm>
            <a:off x="838200" y="1961147"/>
            <a:ext cx="2843463" cy="2093495"/>
          </a:xfrm>
          <a:prstGeom prst="roundRect">
            <a:avLst/>
          </a:prstGeom>
          <a:noFill/>
          <a:ln w="38100">
            <a:solidFill>
              <a:srgbClr val="2BBB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Arredondado 6">
            <a:extLst>
              <a:ext uri="{FF2B5EF4-FFF2-40B4-BE49-F238E27FC236}">
                <a16:creationId xmlns:a16="http://schemas.microsoft.com/office/drawing/2014/main" id="{67900E54-B680-C725-2953-6E1CDBB32223}"/>
              </a:ext>
            </a:extLst>
          </p:cNvPr>
          <p:cNvSpPr/>
          <p:nvPr/>
        </p:nvSpPr>
        <p:spPr>
          <a:xfrm>
            <a:off x="4395537" y="1961147"/>
            <a:ext cx="2843463" cy="2093495"/>
          </a:xfrm>
          <a:prstGeom prst="roundRect">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Arredondado 7">
            <a:extLst>
              <a:ext uri="{FF2B5EF4-FFF2-40B4-BE49-F238E27FC236}">
                <a16:creationId xmlns:a16="http://schemas.microsoft.com/office/drawing/2014/main" id="{7E7960F6-5F87-A67D-7CDB-B3CD1F598F00}"/>
              </a:ext>
            </a:extLst>
          </p:cNvPr>
          <p:cNvSpPr/>
          <p:nvPr/>
        </p:nvSpPr>
        <p:spPr>
          <a:xfrm>
            <a:off x="7952874" y="1961147"/>
            <a:ext cx="2843463" cy="2093495"/>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CFED6F1C-72F3-5600-9476-9D364EABEE0A}"/>
              </a:ext>
            </a:extLst>
          </p:cNvPr>
          <p:cNvSpPr txBox="1"/>
          <p:nvPr/>
        </p:nvSpPr>
        <p:spPr>
          <a:xfrm>
            <a:off x="1395663" y="2505670"/>
            <a:ext cx="1905000" cy="923330"/>
          </a:xfrm>
          <a:prstGeom prst="rect">
            <a:avLst/>
          </a:prstGeom>
          <a:noFill/>
        </p:spPr>
        <p:txBody>
          <a:bodyPr wrap="square" rtlCol="0">
            <a:spAutoFit/>
          </a:bodyPr>
          <a:lstStyle/>
          <a:p>
            <a:pPr algn="ctr"/>
            <a:r>
              <a:rPr lang="pt-BR" b="1" dirty="0">
                <a:latin typeface="Comic Sans MS" panose="030F0702030302020204" pitchFamily="66" charset="0"/>
              </a:rPr>
              <a:t>IaaS</a:t>
            </a:r>
          </a:p>
          <a:p>
            <a:r>
              <a:rPr lang="pt-BR" dirty="0">
                <a:latin typeface="Comic Sans MS" panose="030F0702030302020204" pitchFamily="66" charset="0"/>
              </a:rPr>
              <a:t>(Infraestrutura como serviço)</a:t>
            </a:r>
          </a:p>
        </p:txBody>
      </p:sp>
      <p:sp>
        <p:nvSpPr>
          <p:cNvPr id="12" name="CaixaDeTexto 11">
            <a:extLst>
              <a:ext uri="{FF2B5EF4-FFF2-40B4-BE49-F238E27FC236}">
                <a16:creationId xmlns:a16="http://schemas.microsoft.com/office/drawing/2014/main" id="{1435F0ED-CF7B-810B-27F9-DF00679698B1}"/>
              </a:ext>
            </a:extLst>
          </p:cNvPr>
          <p:cNvSpPr txBox="1"/>
          <p:nvPr/>
        </p:nvSpPr>
        <p:spPr>
          <a:xfrm>
            <a:off x="4864767" y="2546229"/>
            <a:ext cx="2017295" cy="923330"/>
          </a:xfrm>
          <a:prstGeom prst="rect">
            <a:avLst/>
          </a:prstGeom>
          <a:noFill/>
        </p:spPr>
        <p:txBody>
          <a:bodyPr wrap="square" rtlCol="0">
            <a:spAutoFit/>
          </a:bodyPr>
          <a:lstStyle/>
          <a:p>
            <a:pPr algn="ctr"/>
            <a:r>
              <a:rPr lang="pt-BR" b="1" dirty="0">
                <a:latin typeface="Comic Sans MS" panose="030F0702030302020204" pitchFamily="66" charset="0"/>
              </a:rPr>
              <a:t>PaaS</a:t>
            </a:r>
          </a:p>
          <a:p>
            <a:r>
              <a:rPr lang="pt-BR" dirty="0">
                <a:latin typeface="Comic Sans MS" panose="030F0702030302020204" pitchFamily="66" charset="0"/>
              </a:rPr>
              <a:t>(Plataforma como serviço)</a:t>
            </a:r>
          </a:p>
        </p:txBody>
      </p:sp>
      <p:sp>
        <p:nvSpPr>
          <p:cNvPr id="13" name="CaixaDeTexto 12">
            <a:extLst>
              <a:ext uri="{FF2B5EF4-FFF2-40B4-BE49-F238E27FC236}">
                <a16:creationId xmlns:a16="http://schemas.microsoft.com/office/drawing/2014/main" id="{56BD350D-125E-B120-3D08-CB33D9AF8828}"/>
              </a:ext>
            </a:extLst>
          </p:cNvPr>
          <p:cNvSpPr txBox="1"/>
          <p:nvPr/>
        </p:nvSpPr>
        <p:spPr>
          <a:xfrm>
            <a:off x="8422105" y="2438990"/>
            <a:ext cx="1905000" cy="923330"/>
          </a:xfrm>
          <a:prstGeom prst="rect">
            <a:avLst/>
          </a:prstGeom>
          <a:noFill/>
        </p:spPr>
        <p:txBody>
          <a:bodyPr wrap="square" rtlCol="0">
            <a:spAutoFit/>
          </a:bodyPr>
          <a:lstStyle/>
          <a:p>
            <a:pPr algn="ctr"/>
            <a:r>
              <a:rPr lang="pt-BR" b="1" dirty="0">
                <a:latin typeface="Comic Sans MS" panose="030F0702030302020204" pitchFamily="66" charset="0"/>
              </a:rPr>
              <a:t>SaaS</a:t>
            </a:r>
          </a:p>
          <a:p>
            <a:r>
              <a:rPr lang="pt-BR" dirty="0">
                <a:latin typeface="Comic Sans MS" panose="030F0702030302020204" pitchFamily="66" charset="0"/>
              </a:rPr>
              <a:t>(Software como serviço)</a:t>
            </a:r>
          </a:p>
        </p:txBody>
      </p:sp>
      <p:sp>
        <p:nvSpPr>
          <p:cNvPr id="14" name="CaixaDeTexto 13">
            <a:extLst>
              <a:ext uri="{FF2B5EF4-FFF2-40B4-BE49-F238E27FC236}">
                <a16:creationId xmlns:a16="http://schemas.microsoft.com/office/drawing/2014/main" id="{FC99B8E0-9A7E-174D-0182-E4D63C1844DE}"/>
              </a:ext>
            </a:extLst>
          </p:cNvPr>
          <p:cNvSpPr txBox="1"/>
          <p:nvPr/>
        </p:nvSpPr>
        <p:spPr>
          <a:xfrm>
            <a:off x="1307431" y="5602252"/>
            <a:ext cx="1905000" cy="923330"/>
          </a:xfrm>
          <a:prstGeom prst="rect">
            <a:avLst/>
          </a:prstGeom>
          <a:noFill/>
        </p:spPr>
        <p:txBody>
          <a:bodyPr wrap="square" rtlCol="0">
            <a:spAutoFit/>
          </a:bodyPr>
          <a:lstStyle/>
          <a:p>
            <a:pPr algn="ctr"/>
            <a:r>
              <a:rPr lang="pt-BR" dirty="0">
                <a:latin typeface="Comic Sans MS" panose="030F0702030302020204" pitchFamily="66" charset="0"/>
              </a:rPr>
              <a:t>Mais controle sobre os recursos de TI</a:t>
            </a:r>
          </a:p>
        </p:txBody>
      </p:sp>
      <p:sp>
        <p:nvSpPr>
          <p:cNvPr id="15" name="CaixaDeTexto 14">
            <a:extLst>
              <a:ext uri="{FF2B5EF4-FFF2-40B4-BE49-F238E27FC236}">
                <a16:creationId xmlns:a16="http://schemas.microsoft.com/office/drawing/2014/main" id="{3680CE30-5633-A7CF-DB53-D8B370911E3B}"/>
              </a:ext>
            </a:extLst>
          </p:cNvPr>
          <p:cNvSpPr txBox="1"/>
          <p:nvPr/>
        </p:nvSpPr>
        <p:spPr>
          <a:xfrm>
            <a:off x="8422105" y="5589175"/>
            <a:ext cx="1905000" cy="923330"/>
          </a:xfrm>
          <a:prstGeom prst="rect">
            <a:avLst/>
          </a:prstGeom>
          <a:noFill/>
        </p:spPr>
        <p:txBody>
          <a:bodyPr wrap="square" rtlCol="0">
            <a:spAutoFit/>
          </a:bodyPr>
          <a:lstStyle/>
          <a:p>
            <a:pPr algn="ctr"/>
            <a:r>
              <a:rPr lang="pt-BR" dirty="0">
                <a:latin typeface="Comic Sans MS" panose="030F0702030302020204" pitchFamily="66" charset="0"/>
              </a:rPr>
              <a:t>Menos controle sobre os recursos de TI</a:t>
            </a:r>
          </a:p>
        </p:txBody>
      </p:sp>
    </p:spTree>
    <p:extLst>
      <p:ext uri="{BB962C8B-B14F-4D97-AF65-F5344CB8AC3E}">
        <p14:creationId xmlns:p14="http://schemas.microsoft.com/office/powerpoint/2010/main" val="3718911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10A92-0468-3C07-34B7-7B49B9AF6C24}"/>
              </a:ext>
            </a:extLst>
          </p:cNvPr>
          <p:cNvSpPr>
            <a:spLocks noGrp="1"/>
          </p:cNvSpPr>
          <p:nvPr>
            <p:ph type="title"/>
          </p:nvPr>
        </p:nvSpPr>
        <p:spPr>
          <a:xfrm>
            <a:off x="838200" y="0"/>
            <a:ext cx="10515600" cy="1325563"/>
          </a:xfrm>
        </p:spPr>
        <p:txBody>
          <a:bodyPr/>
          <a:lstStyle/>
          <a:p>
            <a:r>
              <a:rPr lang="pt-BR" dirty="0">
                <a:latin typeface="Comic Sans MS" panose="030F0702030302020204" pitchFamily="66" charset="0"/>
              </a:rPr>
              <a:t>Quem gerencia o quê?</a:t>
            </a:r>
          </a:p>
        </p:txBody>
      </p:sp>
      <p:sp>
        <p:nvSpPr>
          <p:cNvPr id="4" name="Retângulo Arredondado 3">
            <a:extLst>
              <a:ext uri="{FF2B5EF4-FFF2-40B4-BE49-F238E27FC236}">
                <a16:creationId xmlns:a16="http://schemas.microsoft.com/office/drawing/2014/main" id="{06903295-F031-04C7-AA01-76AA1A8DE8E4}"/>
              </a:ext>
            </a:extLst>
          </p:cNvPr>
          <p:cNvSpPr/>
          <p:nvPr/>
        </p:nvSpPr>
        <p:spPr>
          <a:xfrm>
            <a:off x="331871" y="1455821"/>
            <a:ext cx="2526632" cy="524576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Arredondado 4">
            <a:extLst>
              <a:ext uri="{FF2B5EF4-FFF2-40B4-BE49-F238E27FC236}">
                <a16:creationId xmlns:a16="http://schemas.microsoft.com/office/drawing/2014/main" id="{0D0CD3CF-97B7-73AB-BB1D-97B4F164AB33}"/>
              </a:ext>
            </a:extLst>
          </p:cNvPr>
          <p:cNvSpPr/>
          <p:nvPr/>
        </p:nvSpPr>
        <p:spPr>
          <a:xfrm>
            <a:off x="3355932" y="1455821"/>
            <a:ext cx="2526632" cy="524576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Arredondado 5">
            <a:extLst>
              <a:ext uri="{FF2B5EF4-FFF2-40B4-BE49-F238E27FC236}">
                <a16:creationId xmlns:a16="http://schemas.microsoft.com/office/drawing/2014/main" id="{046D1531-B2F1-3574-8AD2-F522BB47032E}"/>
              </a:ext>
            </a:extLst>
          </p:cNvPr>
          <p:cNvSpPr/>
          <p:nvPr/>
        </p:nvSpPr>
        <p:spPr>
          <a:xfrm>
            <a:off x="6344714" y="1455821"/>
            <a:ext cx="2526632" cy="524576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Arredondado 6">
            <a:extLst>
              <a:ext uri="{FF2B5EF4-FFF2-40B4-BE49-F238E27FC236}">
                <a16:creationId xmlns:a16="http://schemas.microsoft.com/office/drawing/2014/main" id="{7F50DE5D-6283-A50E-5193-81E59728AE51}"/>
              </a:ext>
            </a:extLst>
          </p:cNvPr>
          <p:cNvSpPr/>
          <p:nvPr/>
        </p:nvSpPr>
        <p:spPr>
          <a:xfrm>
            <a:off x="9333497" y="1455821"/>
            <a:ext cx="2526632" cy="524576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Alternar Processo 7">
            <a:extLst>
              <a:ext uri="{FF2B5EF4-FFF2-40B4-BE49-F238E27FC236}">
                <a16:creationId xmlns:a16="http://schemas.microsoft.com/office/drawing/2014/main" id="{0A6436CF-5FBC-7261-A88D-56792E2C8DC5}"/>
              </a:ext>
            </a:extLst>
          </p:cNvPr>
          <p:cNvSpPr/>
          <p:nvPr/>
        </p:nvSpPr>
        <p:spPr>
          <a:xfrm>
            <a:off x="584527" y="3021761"/>
            <a:ext cx="2021304"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Tempo de execução</a:t>
            </a:r>
          </a:p>
        </p:txBody>
      </p:sp>
      <p:sp>
        <p:nvSpPr>
          <p:cNvPr id="9" name="Alternar Processo 8">
            <a:extLst>
              <a:ext uri="{FF2B5EF4-FFF2-40B4-BE49-F238E27FC236}">
                <a16:creationId xmlns:a16="http://schemas.microsoft.com/office/drawing/2014/main" id="{AE097FC5-AD00-39C9-F351-875C8F257EC6}"/>
              </a:ext>
            </a:extLst>
          </p:cNvPr>
          <p:cNvSpPr/>
          <p:nvPr/>
        </p:nvSpPr>
        <p:spPr>
          <a:xfrm>
            <a:off x="584528" y="3520674"/>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Middleware</a:t>
            </a:r>
          </a:p>
        </p:txBody>
      </p:sp>
      <p:sp>
        <p:nvSpPr>
          <p:cNvPr id="10" name="Alternar Processo 9">
            <a:extLst>
              <a:ext uri="{FF2B5EF4-FFF2-40B4-BE49-F238E27FC236}">
                <a16:creationId xmlns:a16="http://schemas.microsoft.com/office/drawing/2014/main" id="{0947E4B2-9081-CF24-85B4-A357A6A92F00}"/>
              </a:ext>
            </a:extLst>
          </p:cNvPr>
          <p:cNvSpPr/>
          <p:nvPr/>
        </p:nvSpPr>
        <p:spPr>
          <a:xfrm>
            <a:off x="584529" y="4030575"/>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SO</a:t>
            </a:r>
          </a:p>
        </p:txBody>
      </p:sp>
      <p:sp>
        <p:nvSpPr>
          <p:cNvPr id="11" name="Alternar Processo 10">
            <a:extLst>
              <a:ext uri="{FF2B5EF4-FFF2-40B4-BE49-F238E27FC236}">
                <a16:creationId xmlns:a16="http://schemas.microsoft.com/office/drawing/2014/main" id="{644F9CBB-6A4E-3DDD-E793-4D6519A1B1AF}"/>
              </a:ext>
            </a:extLst>
          </p:cNvPr>
          <p:cNvSpPr/>
          <p:nvPr/>
        </p:nvSpPr>
        <p:spPr>
          <a:xfrm>
            <a:off x="584530" y="4533941"/>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Virtualização</a:t>
            </a:r>
          </a:p>
        </p:txBody>
      </p:sp>
      <p:sp>
        <p:nvSpPr>
          <p:cNvPr id="12" name="Alternar Processo 11">
            <a:extLst>
              <a:ext uri="{FF2B5EF4-FFF2-40B4-BE49-F238E27FC236}">
                <a16:creationId xmlns:a16="http://schemas.microsoft.com/office/drawing/2014/main" id="{AA7A0BB3-0184-8F27-ED18-C548EB251DA3}"/>
              </a:ext>
            </a:extLst>
          </p:cNvPr>
          <p:cNvSpPr/>
          <p:nvPr/>
        </p:nvSpPr>
        <p:spPr>
          <a:xfrm>
            <a:off x="584531" y="5039789"/>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Servidores</a:t>
            </a:r>
          </a:p>
        </p:txBody>
      </p:sp>
      <p:sp>
        <p:nvSpPr>
          <p:cNvPr id="13" name="Alternar Processo 12">
            <a:extLst>
              <a:ext uri="{FF2B5EF4-FFF2-40B4-BE49-F238E27FC236}">
                <a16:creationId xmlns:a16="http://schemas.microsoft.com/office/drawing/2014/main" id="{9251CA3D-CBBF-A5BE-79A2-D917F82C90E2}"/>
              </a:ext>
            </a:extLst>
          </p:cNvPr>
          <p:cNvSpPr/>
          <p:nvPr/>
        </p:nvSpPr>
        <p:spPr>
          <a:xfrm>
            <a:off x="584525" y="5543276"/>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Armazenamento</a:t>
            </a:r>
          </a:p>
        </p:txBody>
      </p:sp>
      <p:sp>
        <p:nvSpPr>
          <p:cNvPr id="14" name="Alternar Processo 13">
            <a:extLst>
              <a:ext uri="{FF2B5EF4-FFF2-40B4-BE49-F238E27FC236}">
                <a16:creationId xmlns:a16="http://schemas.microsoft.com/office/drawing/2014/main" id="{9EE2961B-A988-321A-95E0-729512B2F894}"/>
              </a:ext>
            </a:extLst>
          </p:cNvPr>
          <p:cNvSpPr/>
          <p:nvPr/>
        </p:nvSpPr>
        <p:spPr>
          <a:xfrm>
            <a:off x="584525" y="606377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Redes</a:t>
            </a:r>
          </a:p>
        </p:txBody>
      </p:sp>
      <p:sp>
        <p:nvSpPr>
          <p:cNvPr id="15" name="Alternar Processo 14">
            <a:extLst>
              <a:ext uri="{FF2B5EF4-FFF2-40B4-BE49-F238E27FC236}">
                <a16:creationId xmlns:a16="http://schemas.microsoft.com/office/drawing/2014/main" id="{68737606-C673-1814-914B-733792531741}"/>
              </a:ext>
            </a:extLst>
          </p:cNvPr>
          <p:cNvSpPr/>
          <p:nvPr/>
        </p:nvSpPr>
        <p:spPr>
          <a:xfrm>
            <a:off x="584527" y="250087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Dados</a:t>
            </a:r>
            <a:endParaRPr lang="pt-BR" sz="1600" dirty="0">
              <a:latin typeface="Comic Sans MS" panose="030F0702030302020204" pitchFamily="66" charset="0"/>
            </a:endParaRPr>
          </a:p>
        </p:txBody>
      </p:sp>
      <p:sp>
        <p:nvSpPr>
          <p:cNvPr id="16" name="Alternar Processo 15">
            <a:extLst>
              <a:ext uri="{FF2B5EF4-FFF2-40B4-BE49-F238E27FC236}">
                <a16:creationId xmlns:a16="http://schemas.microsoft.com/office/drawing/2014/main" id="{5EFF4F86-74E9-9F08-C4B6-2F9FC8F45BD0}"/>
              </a:ext>
            </a:extLst>
          </p:cNvPr>
          <p:cNvSpPr/>
          <p:nvPr/>
        </p:nvSpPr>
        <p:spPr>
          <a:xfrm>
            <a:off x="584525" y="1990964"/>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Aplicativos</a:t>
            </a:r>
            <a:endParaRPr lang="pt-BR" dirty="0">
              <a:latin typeface="Comic Sans MS" panose="030F0702030302020204" pitchFamily="66" charset="0"/>
            </a:endParaRPr>
          </a:p>
        </p:txBody>
      </p:sp>
      <p:sp>
        <p:nvSpPr>
          <p:cNvPr id="17" name="CaixaDeTexto 16">
            <a:extLst>
              <a:ext uri="{FF2B5EF4-FFF2-40B4-BE49-F238E27FC236}">
                <a16:creationId xmlns:a16="http://schemas.microsoft.com/office/drawing/2014/main" id="{005A9490-2DA9-5C67-1190-41BF30FF9C10}"/>
              </a:ext>
            </a:extLst>
          </p:cNvPr>
          <p:cNvSpPr txBox="1"/>
          <p:nvPr/>
        </p:nvSpPr>
        <p:spPr>
          <a:xfrm>
            <a:off x="440549" y="1575845"/>
            <a:ext cx="2309256" cy="369332"/>
          </a:xfrm>
          <a:prstGeom prst="rect">
            <a:avLst/>
          </a:prstGeom>
          <a:noFill/>
        </p:spPr>
        <p:txBody>
          <a:bodyPr wrap="square" rtlCol="0">
            <a:spAutoFit/>
          </a:bodyPr>
          <a:lstStyle/>
          <a:p>
            <a:r>
              <a:rPr lang="pt-BR" dirty="0">
                <a:latin typeface="Comic Sans MS" panose="030F0702030302020204" pitchFamily="66" charset="0"/>
              </a:rPr>
              <a:t>Local (On-premises)</a:t>
            </a:r>
          </a:p>
        </p:txBody>
      </p:sp>
      <p:sp>
        <p:nvSpPr>
          <p:cNvPr id="18" name="Alternar Processo 17">
            <a:extLst>
              <a:ext uri="{FF2B5EF4-FFF2-40B4-BE49-F238E27FC236}">
                <a16:creationId xmlns:a16="http://schemas.microsoft.com/office/drawing/2014/main" id="{68C52419-E270-BE3B-4476-A219CEB1E8FB}"/>
              </a:ext>
            </a:extLst>
          </p:cNvPr>
          <p:cNvSpPr/>
          <p:nvPr/>
        </p:nvSpPr>
        <p:spPr>
          <a:xfrm>
            <a:off x="3648569" y="3021761"/>
            <a:ext cx="2021304"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Tempo de execução</a:t>
            </a:r>
          </a:p>
        </p:txBody>
      </p:sp>
      <p:sp>
        <p:nvSpPr>
          <p:cNvPr id="19" name="Alternar Processo 18">
            <a:extLst>
              <a:ext uri="{FF2B5EF4-FFF2-40B4-BE49-F238E27FC236}">
                <a16:creationId xmlns:a16="http://schemas.microsoft.com/office/drawing/2014/main" id="{9C2A21C9-1E7C-10DC-18B7-496A784ABD61}"/>
              </a:ext>
            </a:extLst>
          </p:cNvPr>
          <p:cNvSpPr/>
          <p:nvPr/>
        </p:nvSpPr>
        <p:spPr>
          <a:xfrm>
            <a:off x="3648570" y="3520674"/>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Middleware</a:t>
            </a:r>
          </a:p>
        </p:txBody>
      </p:sp>
      <p:sp>
        <p:nvSpPr>
          <p:cNvPr id="20" name="Alternar Processo 19">
            <a:extLst>
              <a:ext uri="{FF2B5EF4-FFF2-40B4-BE49-F238E27FC236}">
                <a16:creationId xmlns:a16="http://schemas.microsoft.com/office/drawing/2014/main" id="{79A4E68E-58F4-1802-17DA-04DEA5E9AA42}"/>
              </a:ext>
            </a:extLst>
          </p:cNvPr>
          <p:cNvSpPr/>
          <p:nvPr/>
        </p:nvSpPr>
        <p:spPr>
          <a:xfrm>
            <a:off x="3648571" y="4030575"/>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SO</a:t>
            </a:r>
          </a:p>
        </p:txBody>
      </p:sp>
      <p:sp>
        <p:nvSpPr>
          <p:cNvPr id="21" name="Alternar Processo 20">
            <a:extLst>
              <a:ext uri="{FF2B5EF4-FFF2-40B4-BE49-F238E27FC236}">
                <a16:creationId xmlns:a16="http://schemas.microsoft.com/office/drawing/2014/main" id="{6D3E2E48-5748-8666-7A3A-ACEB465BBE7D}"/>
              </a:ext>
            </a:extLst>
          </p:cNvPr>
          <p:cNvSpPr/>
          <p:nvPr/>
        </p:nvSpPr>
        <p:spPr>
          <a:xfrm>
            <a:off x="3648572" y="4533941"/>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Virtualização</a:t>
            </a:r>
          </a:p>
        </p:txBody>
      </p:sp>
      <p:sp>
        <p:nvSpPr>
          <p:cNvPr id="22" name="Alternar Processo 21">
            <a:extLst>
              <a:ext uri="{FF2B5EF4-FFF2-40B4-BE49-F238E27FC236}">
                <a16:creationId xmlns:a16="http://schemas.microsoft.com/office/drawing/2014/main" id="{66574126-5D55-DDA2-4ADB-FD3C0CFCC1D9}"/>
              </a:ext>
            </a:extLst>
          </p:cNvPr>
          <p:cNvSpPr/>
          <p:nvPr/>
        </p:nvSpPr>
        <p:spPr>
          <a:xfrm>
            <a:off x="3648573" y="5039789"/>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Servidores</a:t>
            </a:r>
          </a:p>
        </p:txBody>
      </p:sp>
      <p:sp>
        <p:nvSpPr>
          <p:cNvPr id="23" name="Alternar Processo 22">
            <a:extLst>
              <a:ext uri="{FF2B5EF4-FFF2-40B4-BE49-F238E27FC236}">
                <a16:creationId xmlns:a16="http://schemas.microsoft.com/office/drawing/2014/main" id="{8962EC55-68B4-4BE1-81E6-11B5D55CDC8D}"/>
              </a:ext>
            </a:extLst>
          </p:cNvPr>
          <p:cNvSpPr/>
          <p:nvPr/>
        </p:nvSpPr>
        <p:spPr>
          <a:xfrm>
            <a:off x="3648567" y="5543276"/>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Armazenamento</a:t>
            </a:r>
          </a:p>
        </p:txBody>
      </p:sp>
      <p:sp>
        <p:nvSpPr>
          <p:cNvPr id="24" name="Alternar Processo 23">
            <a:extLst>
              <a:ext uri="{FF2B5EF4-FFF2-40B4-BE49-F238E27FC236}">
                <a16:creationId xmlns:a16="http://schemas.microsoft.com/office/drawing/2014/main" id="{6641D59E-4505-0241-0946-ABAC70F37DE6}"/>
              </a:ext>
            </a:extLst>
          </p:cNvPr>
          <p:cNvSpPr/>
          <p:nvPr/>
        </p:nvSpPr>
        <p:spPr>
          <a:xfrm>
            <a:off x="3648567" y="6063772"/>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Redes</a:t>
            </a:r>
          </a:p>
        </p:txBody>
      </p:sp>
      <p:sp>
        <p:nvSpPr>
          <p:cNvPr id="25" name="Alternar Processo 24">
            <a:extLst>
              <a:ext uri="{FF2B5EF4-FFF2-40B4-BE49-F238E27FC236}">
                <a16:creationId xmlns:a16="http://schemas.microsoft.com/office/drawing/2014/main" id="{C7E27260-3E3B-4AF7-11CD-3A2A3AEEF33F}"/>
              </a:ext>
            </a:extLst>
          </p:cNvPr>
          <p:cNvSpPr/>
          <p:nvPr/>
        </p:nvSpPr>
        <p:spPr>
          <a:xfrm>
            <a:off x="3648569" y="250087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Dados</a:t>
            </a:r>
            <a:endParaRPr lang="pt-BR" sz="1600" dirty="0">
              <a:latin typeface="Comic Sans MS" panose="030F0702030302020204" pitchFamily="66" charset="0"/>
            </a:endParaRPr>
          </a:p>
        </p:txBody>
      </p:sp>
      <p:sp>
        <p:nvSpPr>
          <p:cNvPr id="26" name="Alternar Processo 25">
            <a:extLst>
              <a:ext uri="{FF2B5EF4-FFF2-40B4-BE49-F238E27FC236}">
                <a16:creationId xmlns:a16="http://schemas.microsoft.com/office/drawing/2014/main" id="{2875E480-4824-A566-EEA5-C71986251E22}"/>
              </a:ext>
            </a:extLst>
          </p:cNvPr>
          <p:cNvSpPr/>
          <p:nvPr/>
        </p:nvSpPr>
        <p:spPr>
          <a:xfrm>
            <a:off x="3648567" y="1990964"/>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Aplicativos</a:t>
            </a:r>
            <a:endParaRPr lang="pt-BR" dirty="0">
              <a:latin typeface="Comic Sans MS" panose="030F0702030302020204" pitchFamily="66" charset="0"/>
            </a:endParaRPr>
          </a:p>
        </p:txBody>
      </p:sp>
      <p:sp>
        <p:nvSpPr>
          <p:cNvPr id="36" name="Alternar Processo 35">
            <a:extLst>
              <a:ext uri="{FF2B5EF4-FFF2-40B4-BE49-F238E27FC236}">
                <a16:creationId xmlns:a16="http://schemas.microsoft.com/office/drawing/2014/main" id="{4560BE00-DB41-6E67-1B35-21E00E33B123}"/>
              </a:ext>
            </a:extLst>
          </p:cNvPr>
          <p:cNvSpPr/>
          <p:nvPr/>
        </p:nvSpPr>
        <p:spPr>
          <a:xfrm>
            <a:off x="6596306" y="2976266"/>
            <a:ext cx="2021304"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Tempo de execução</a:t>
            </a:r>
          </a:p>
        </p:txBody>
      </p:sp>
      <p:sp>
        <p:nvSpPr>
          <p:cNvPr id="37" name="Alternar Processo 36">
            <a:extLst>
              <a:ext uri="{FF2B5EF4-FFF2-40B4-BE49-F238E27FC236}">
                <a16:creationId xmlns:a16="http://schemas.microsoft.com/office/drawing/2014/main" id="{EEBDB1C9-5AC0-AE52-0466-9E71BD2C20AB}"/>
              </a:ext>
            </a:extLst>
          </p:cNvPr>
          <p:cNvSpPr/>
          <p:nvPr/>
        </p:nvSpPr>
        <p:spPr>
          <a:xfrm>
            <a:off x="6596307" y="3475179"/>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Middleware</a:t>
            </a:r>
          </a:p>
        </p:txBody>
      </p:sp>
      <p:sp>
        <p:nvSpPr>
          <p:cNvPr id="38" name="Alternar Processo 37">
            <a:extLst>
              <a:ext uri="{FF2B5EF4-FFF2-40B4-BE49-F238E27FC236}">
                <a16:creationId xmlns:a16="http://schemas.microsoft.com/office/drawing/2014/main" id="{87FEB76E-2C39-7DBC-745A-D66A8D156A6C}"/>
              </a:ext>
            </a:extLst>
          </p:cNvPr>
          <p:cNvSpPr/>
          <p:nvPr/>
        </p:nvSpPr>
        <p:spPr>
          <a:xfrm>
            <a:off x="6596308" y="3985080"/>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SO</a:t>
            </a:r>
          </a:p>
        </p:txBody>
      </p:sp>
      <p:sp>
        <p:nvSpPr>
          <p:cNvPr id="39" name="Alternar Processo 38">
            <a:extLst>
              <a:ext uri="{FF2B5EF4-FFF2-40B4-BE49-F238E27FC236}">
                <a16:creationId xmlns:a16="http://schemas.microsoft.com/office/drawing/2014/main" id="{263F1568-369A-EFA1-50D9-CDB215798793}"/>
              </a:ext>
            </a:extLst>
          </p:cNvPr>
          <p:cNvSpPr/>
          <p:nvPr/>
        </p:nvSpPr>
        <p:spPr>
          <a:xfrm>
            <a:off x="6596309" y="4488446"/>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Virtualização</a:t>
            </a:r>
          </a:p>
        </p:txBody>
      </p:sp>
      <p:sp>
        <p:nvSpPr>
          <p:cNvPr id="40" name="Alternar Processo 39">
            <a:extLst>
              <a:ext uri="{FF2B5EF4-FFF2-40B4-BE49-F238E27FC236}">
                <a16:creationId xmlns:a16="http://schemas.microsoft.com/office/drawing/2014/main" id="{A817672F-0CF4-92D6-3C36-4C1A879B794D}"/>
              </a:ext>
            </a:extLst>
          </p:cNvPr>
          <p:cNvSpPr/>
          <p:nvPr/>
        </p:nvSpPr>
        <p:spPr>
          <a:xfrm>
            <a:off x="6596310" y="4994294"/>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Servidores</a:t>
            </a:r>
          </a:p>
        </p:txBody>
      </p:sp>
      <p:sp>
        <p:nvSpPr>
          <p:cNvPr id="41" name="Alternar Processo 40">
            <a:extLst>
              <a:ext uri="{FF2B5EF4-FFF2-40B4-BE49-F238E27FC236}">
                <a16:creationId xmlns:a16="http://schemas.microsoft.com/office/drawing/2014/main" id="{8208E17C-974C-0A7A-D500-19681BDF09B6}"/>
              </a:ext>
            </a:extLst>
          </p:cNvPr>
          <p:cNvSpPr/>
          <p:nvPr/>
        </p:nvSpPr>
        <p:spPr>
          <a:xfrm>
            <a:off x="6596304" y="5497781"/>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Armazenamento</a:t>
            </a:r>
          </a:p>
        </p:txBody>
      </p:sp>
      <p:sp>
        <p:nvSpPr>
          <p:cNvPr id="42" name="Alternar Processo 41">
            <a:extLst>
              <a:ext uri="{FF2B5EF4-FFF2-40B4-BE49-F238E27FC236}">
                <a16:creationId xmlns:a16="http://schemas.microsoft.com/office/drawing/2014/main" id="{3D738AA4-E325-0486-1032-D7CD4836ECF7}"/>
              </a:ext>
            </a:extLst>
          </p:cNvPr>
          <p:cNvSpPr/>
          <p:nvPr/>
        </p:nvSpPr>
        <p:spPr>
          <a:xfrm>
            <a:off x="6596304" y="6018277"/>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Redes</a:t>
            </a:r>
          </a:p>
        </p:txBody>
      </p:sp>
      <p:sp>
        <p:nvSpPr>
          <p:cNvPr id="43" name="Alternar Processo 42">
            <a:extLst>
              <a:ext uri="{FF2B5EF4-FFF2-40B4-BE49-F238E27FC236}">
                <a16:creationId xmlns:a16="http://schemas.microsoft.com/office/drawing/2014/main" id="{8DD573B4-C781-11AA-C07A-65B2D4B4A8D7}"/>
              </a:ext>
            </a:extLst>
          </p:cNvPr>
          <p:cNvSpPr/>
          <p:nvPr/>
        </p:nvSpPr>
        <p:spPr>
          <a:xfrm>
            <a:off x="6596306" y="2455377"/>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Dados</a:t>
            </a:r>
            <a:endParaRPr lang="pt-BR" sz="1600" dirty="0">
              <a:latin typeface="Comic Sans MS" panose="030F0702030302020204" pitchFamily="66" charset="0"/>
            </a:endParaRPr>
          </a:p>
        </p:txBody>
      </p:sp>
      <p:sp>
        <p:nvSpPr>
          <p:cNvPr id="44" name="Alternar Processo 43">
            <a:extLst>
              <a:ext uri="{FF2B5EF4-FFF2-40B4-BE49-F238E27FC236}">
                <a16:creationId xmlns:a16="http://schemas.microsoft.com/office/drawing/2014/main" id="{3C78E382-023E-9B0B-10FD-DD76FBB1F4BC}"/>
              </a:ext>
            </a:extLst>
          </p:cNvPr>
          <p:cNvSpPr/>
          <p:nvPr/>
        </p:nvSpPr>
        <p:spPr>
          <a:xfrm>
            <a:off x="6596304" y="1945469"/>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Aplicativos</a:t>
            </a:r>
            <a:endParaRPr lang="pt-BR" dirty="0">
              <a:latin typeface="Comic Sans MS" panose="030F0702030302020204" pitchFamily="66" charset="0"/>
            </a:endParaRPr>
          </a:p>
        </p:txBody>
      </p:sp>
      <p:sp>
        <p:nvSpPr>
          <p:cNvPr id="45" name="Alternar Processo 44">
            <a:extLst>
              <a:ext uri="{FF2B5EF4-FFF2-40B4-BE49-F238E27FC236}">
                <a16:creationId xmlns:a16="http://schemas.microsoft.com/office/drawing/2014/main" id="{75D50E8E-38C6-0177-7C7E-1F3145936F33}"/>
              </a:ext>
            </a:extLst>
          </p:cNvPr>
          <p:cNvSpPr/>
          <p:nvPr/>
        </p:nvSpPr>
        <p:spPr>
          <a:xfrm>
            <a:off x="9586166" y="3016942"/>
            <a:ext cx="2021304"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Tempo de execução</a:t>
            </a:r>
          </a:p>
        </p:txBody>
      </p:sp>
      <p:sp>
        <p:nvSpPr>
          <p:cNvPr id="46" name="Alternar Processo 45">
            <a:extLst>
              <a:ext uri="{FF2B5EF4-FFF2-40B4-BE49-F238E27FC236}">
                <a16:creationId xmlns:a16="http://schemas.microsoft.com/office/drawing/2014/main" id="{7F8590AF-9D77-24A9-B6B0-5159EC3ED25B}"/>
              </a:ext>
            </a:extLst>
          </p:cNvPr>
          <p:cNvSpPr/>
          <p:nvPr/>
        </p:nvSpPr>
        <p:spPr>
          <a:xfrm>
            <a:off x="9586167" y="3515855"/>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Middleware</a:t>
            </a:r>
          </a:p>
        </p:txBody>
      </p:sp>
      <p:sp>
        <p:nvSpPr>
          <p:cNvPr id="47" name="Alternar Processo 46">
            <a:extLst>
              <a:ext uri="{FF2B5EF4-FFF2-40B4-BE49-F238E27FC236}">
                <a16:creationId xmlns:a16="http://schemas.microsoft.com/office/drawing/2014/main" id="{ADBE1375-0C13-6004-2AF3-0C7209D07F98}"/>
              </a:ext>
            </a:extLst>
          </p:cNvPr>
          <p:cNvSpPr/>
          <p:nvPr/>
        </p:nvSpPr>
        <p:spPr>
          <a:xfrm>
            <a:off x="9586168" y="4025756"/>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SO</a:t>
            </a:r>
          </a:p>
        </p:txBody>
      </p:sp>
      <p:sp>
        <p:nvSpPr>
          <p:cNvPr id="48" name="Alternar Processo 47">
            <a:extLst>
              <a:ext uri="{FF2B5EF4-FFF2-40B4-BE49-F238E27FC236}">
                <a16:creationId xmlns:a16="http://schemas.microsoft.com/office/drawing/2014/main" id="{6BC708FC-1F18-7B20-01B6-93F76F7A7D03}"/>
              </a:ext>
            </a:extLst>
          </p:cNvPr>
          <p:cNvSpPr/>
          <p:nvPr/>
        </p:nvSpPr>
        <p:spPr>
          <a:xfrm>
            <a:off x="9586169" y="4529122"/>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Virtualização</a:t>
            </a:r>
          </a:p>
        </p:txBody>
      </p:sp>
      <p:sp>
        <p:nvSpPr>
          <p:cNvPr id="49" name="Alternar Processo 48">
            <a:extLst>
              <a:ext uri="{FF2B5EF4-FFF2-40B4-BE49-F238E27FC236}">
                <a16:creationId xmlns:a16="http://schemas.microsoft.com/office/drawing/2014/main" id="{1D0095C2-CD78-9669-41F5-B8D6933DE0F3}"/>
              </a:ext>
            </a:extLst>
          </p:cNvPr>
          <p:cNvSpPr/>
          <p:nvPr/>
        </p:nvSpPr>
        <p:spPr>
          <a:xfrm>
            <a:off x="9586170" y="5034970"/>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Servidores</a:t>
            </a:r>
          </a:p>
        </p:txBody>
      </p:sp>
      <p:sp>
        <p:nvSpPr>
          <p:cNvPr id="50" name="Alternar Processo 49">
            <a:extLst>
              <a:ext uri="{FF2B5EF4-FFF2-40B4-BE49-F238E27FC236}">
                <a16:creationId xmlns:a16="http://schemas.microsoft.com/office/drawing/2014/main" id="{B5D58E7C-2477-C70A-BD38-BB25AFCB96E1}"/>
              </a:ext>
            </a:extLst>
          </p:cNvPr>
          <p:cNvSpPr/>
          <p:nvPr/>
        </p:nvSpPr>
        <p:spPr>
          <a:xfrm>
            <a:off x="9586164" y="5538457"/>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Armazenamento</a:t>
            </a:r>
          </a:p>
        </p:txBody>
      </p:sp>
      <p:sp>
        <p:nvSpPr>
          <p:cNvPr id="51" name="Alternar Processo 50">
            <a:extLst>
              <a:ext uri="{FF2B5EF4-FFF2-40B4-BE49-F238E27FC236}">
                <a16:creationId xmlns:a16="http://schemas.microsoft.com/office/drawing/2014/main" id="{D87D3A0D-0912-C8D7-D48A-F05C569FA511}"/>
              </a:ext>
            </a:extLst>
          </p:cNvPr>
          <p:cNvSpPr/>
          <p:nvPr/>
        </p:nvSpPr>
        <p:spPr>
          <a:xfrm>
            <a:off x="9586164" y="6058953"/>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Redes</a:t>
            </a:r>
          </a:p>
        </p:txBody>
      </p:sp>
      <p:sp>
        <p:nvSpPr>
          <p:cNvPr id="52" name="Alternar Processo 51">
            <a:extLst>
              <a:ext uri="{FF2B5EF4-FFF2-40B4-BE49-F238E27FC236}">
                <a16:creationId xmlns:a16="http://schemas.microsoft.com/office/drawing/2014/main" id="{21B48393-B135-F71C-EEA6-0AFF2CB710D0}"/>
              </a:ext>
            </a:extLst>
          </p:cNvPr>
          <p:cNvSpPr/>
          <p:nvPr/>
        </p:nvSpPr>
        <p:spPr>
          <a:xfrm>
            <a:off x="9586166" y="2496053"/>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Dados</a:t>
            </a:r>
            <a:endParaRPr lang="pt-BR" sz="1600" dirty="0">
              <a:latin typeface="Comic Sans MS" panose="030F0702030302020204" pitchFamily="66" charset="0"/>
            </a:endParaRPr>
          </a:p>
        </p:txBody>
      </p:sp>
      <p:sp>
        <p:nvSpPr>
          <p:cNvPr id="53" name="Alternar Processo 52">
            <a:extLst>
              <a:ext uri="{FF2B5EF4-FFF2-40B4-BE49-F238E27FC236}">
                <a16:creationId xmlns:a16="http://schemas.microsoft.com/office/drawing/2014/main" id="{709719B3-D467-4507-0ED2-427A56C6CFD2}"/>
              </a:ext>
            </a:extLst>
          </p:cNvPr>
          <p:cNvSpPr/>
          <p:nvPr/>
        </p:nvSpPr>
        <p:spPr>
          <a:xfrm>
            <a:off x="9586164" y="1986145"/>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Aplicativos</a:t>
            </a:r>
            <a:endParaRPr lang="pt-BR" dirty="0">
              <a:latin typeface="Comic Sans MS" panose="030F0702030302020204" pitchFamily="66" charset="0"/>
            </a:endParaRPr>
          </a:p>
        </p:txBody>
      </p:sp>
      <p:sp>
        <p:nvSpPr>
          <p:cNvPr id="54" name="CaixaDeTexto 53">
            <a:extLst>
              <a:ext uri="{FF2B5EF4-FFF2-40B4-BE49-F238E27FC236}">
                <a16:creationId xmlns:a16="http://schemas.microsoft.com/office/drawing/2014/main" id="{E6293B16-C2E3-C920-67BA-88FD83751B3D}"/>
              </a:ext>
            </a:extLst>
          </p:cNvPr>
          <p:cNvSpPr txBox="1"/>
          <p:nvPr/>
        </p:nvSpPr>
        <p:spPr>
          <a:xfrm>
            <a:off x="3648567" y="1569975"/>
            <a:ext cx="2021305" cy="369332"/>
          </a:xfrm>
          <a:prstGeom prst="rect">
            <a:avLst/>
          </a:prstGeom>
          <a:noFill/>
        </p:spPr>
        <p:txBody>
          <a:bodyPr wrap="square" rtlCol="0">
            <a:spAutoFit/>
          </a:bodyPr>
          <a:lstStyle/>
          <a:p>
            <a:r>
              <a:rPr lang="pt-BR" dirty="0">
                <a:latin typeface="Comic Sans MS" panose="030F0702030302020204" pitchFamily="66" charset="0"/>
              </a:rPr>
              <a:t>IaaS</a:t>
            </a:r>
          </a:p>
        </p:txBody>
      </p:sp>
      <p:sp>
        <p:nvSpPr>
          <p:cNvPr id="55" name="CaixaDeTexto 54">
            <a:extLst>
              <a:ext uri="{FF2B5EF4-FFF2-40B4-BE49-F238E27FC236}">
                <a16:creationId xmlns:a16="http://schemas.microsoft.com/office/drawing/2014/main" id="{B9FD2E1F-BED0-5665-B533-B8A1A8AFEE99}"/>
              </a:ext>
            </a:extLst>
          </p:cNvPr>
          <p:cNvSpPr txBox="1"/>
          <p:nvPr/>
        </p:nvSpPr>
        <p:spPr>
          <a:xfrm>
            <a:off x="6596303" y="1530893"/>
            <a:ext cx="2021305" cy="369332"/>
          </a:xfrm>
          <a:prstGeom prst="rect">
            <a:avLst/>
          </a:prstGeom>
          <a:noFill/>
        </p:spPr>
        <p:txBody>
          <a:bodyPr wrap="square" rtlCol="0">
            <a:spAutoFit/>
          </a:bodyPr>
          <a:lstStyle/>
          <a:p>
            <a:r>
              <a:rPr lang="pt-BR" dirty="0">
                <a:latin typeface="Comic Sans MS" panose="030F0702030302020204" pitchFamily="66" charset="0"/>
              </a:rPr>
              <a:t>PaaS</a:t>
            </a:r>
          </a:p>
        </p:txBody>
      </p:sp>
      <p:sp>
        <p:nvSpPr>
          <p:cNvPr id="56" name="CaixaDeTexto 55">
            <a:extLst>
              <a:ext uri="{FF2B5EF4-FFF2-40B4-BE49-F238E27FC236}">
                <a16:creationId xmlns:a16="http://schemas.microsoft.com/office/drawing/2014/main" id="{B234FCAC-2E29-04DA-125B-A46E91B477A2}"/>
              </a:ext>
            </a:extLst>
          </p:cNvPr>
          <p:cNvSpPr txBox="1"/>
          <p:nvPr/>
        </p:nvSpPr>
        <p:spPr>
          <a:xfrm>
            <a:off x="9586160" y="1530828"/>
            <a:ext cx="2021305" cy="369332"/>
          </a:xfrm>
          <a:prstGeom prst="rect">
            <a:avLst/>
          </a:prstGeom>
          <a:noFill/>
        </p:spPr>
        <p:txBody>
          <a:bodyPr wrap="square" rtlCol="0">
            <a:spAutoFit/>
          </a:bodyPr>
          <a:lstStyle/>
          <a:p>
            <a:r>
              <a:rPr lang="pt-BR" dirty="0">
                <a:latin typeface="Comic Sans MS" panose="030F0702030302020204" pitchFamily="66" charset="0"/>
              </a:rPr>
              <a:t>SaaS</a:t>
            </a:r>
          </a:p>
        </p:txBody>
      </p:sp>
      <p:sp>
        <p:nvSpPr>
          <p:cNvPr id="57" name="Retângulo 56">
            <a:extLst>
              <a:ext uri="{FF2B5EF4-FFF2-40B4-BE49-F238E27FC236}">
                <a16:creationId xmlns:a16="http://schemas.microsoft.com/office/drawing/2014/main" id="{37B2372F-C70D-617A-4BDB-A50C58E7E26C}"/>
              </a:ext>
            </a:extLst>
          </p:cNvPr>
          <p:cNvSpPr/>
          <p:nvPr/>
        </p:nvSpPr>
        <p:spPr>
          <a:xfrm>
            <a:off x="7279105" y="144379"/>
            <a:ext cx="327850" cy="3368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4FAD27C4-392E-012B-B0E7-C6151CE7D485}"/>
              </a:ext>
            </a:extLst>
          </p:cNvPr>
          <p:cNvSpPr/>
          <p:nvPr/>
        </p:nvSpPr>
        <p:spPr>
          <a:xfrm>
            <a:off x="7279105" y="619771"/>
            <a:ext cx="327850" cy="33688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60" name="CaixaDeTexto 59">
            <a:extLst>
              <a:ext uri="{FF2B5EF4-FFF2-40B4-BE49-F238E27FC236}">
                <a16:creationId xmlns:a16="http://schemas.microsoft.com/office/drawing/2014/main" id="{8568FE18-469B-2D50-03DA-BC2725FDEF32}"/>
              </a:ext>
            </a:extLst>
          </p:cNvPr>
          <p:cNvSpPr txBox="1"/>
          <p:nvPr/>
        </p:nvSpPr>
        <p:spPr>
          <a:xfrm>
            <a:off x="7606955" y="138080"/>
            <a:ext cx="6093994" cy="369332"/>
          </a:xfrm>
          <a:prstGeom prst="rect">
            <a:avLst/>
          </a:prstGeom>
          <a:noFill/>
        </p:spPr>
        <p:txBody>
          <a:bodyPr wrap="square">
            <a:spAutoFit/>
          </a:bodyPr>
          <a:lstStyle/>
          <a:p>
            <a:r>
              <a:rPr lang="pt-BR" sz="1800" dirty="0">
                <a:latin typeface="Comic Sans MS" panose="030F0702030302020204" pitchFamily="66" charset="0"/>
              </a:rPr>
              <a:t>Você </a:t>
            </a:r>
            <a:r>
              <a:rPr lang="pt-BR" dirty="0">
                <a:latin typeface="Comic Sans MS" panose="030F0702030302020204" pitchFamily="66" charset="0"/>
              </a:rPr>
              <a:t>gerencia</a:t>
            </a:r>
            <a:endParaRPr lang="pt-BR" dirty="0"/>
          </a:p>
        </p:txBody>
      </p:sp>
      <p:sp>
        <p:nvSpPr>
          <p:cNvPr id="61" name="CaixaDeTexto 60">
            <a:extLst>
              <a:ext uri="{FF2B5EF4-FFF2-40B4-BE49-F238E27FC236}">
                <a16:creationId xmlns:a16="http://schemas.microsoft.com/office/drawing/2014/main" id="{66351F1D-ADE9-B8BB-C06B-80FA80843369}"/>
              </a:ext>
            </a:extLst>
          </p:cNvPr>
          <p:cNvSpPr txBox="1"/>
          <p:nvPr/>
        </p:nvSpPr>
        <p:spPr>
          <a:xfrm>
            <a:off x="7606955" y="639762"/>
            <a:ext cx="6093994" cy="369332"/>
          </a:xfrm>
          <a:prstGeom prst="rect">
            <a:avLst/>
          </a:prstGeom>
          <a:noFill/>
        </p:spPr>
        <p:txBody>
          <a:bodyPr wrap="square">
            <a:spAutoFit/>
          </a:bodyPr>
          <a:lstStyle/>
          <a:p>
            <a:r>
              <a:rPr lang="pt-BR" dirty="0">
                <a:latin typeface="Comic Sans MS" panose="030F0702030302020204" pitchFamily="66" charset="0"/>
              </a:rPr>
              <a:t>Outros gerenciam</a:t>
            </a:r>
            <a:endParaRPr lang="pt-BR" dirty="0"/>
          </a:p>
        </p:txBody>
      </p:sp>
    </p:spTree>
    <p:extLst>
      <p:ext uri="{BB962C8B-B14F-4D97-AF65-F5344CB8AC3E}">
        <p14:creationId xmlns:p14="http://schemas.microsoft.com/office/powerpoint/2010/main" val="3331259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10A92-0468-3C07-34B7-7B49B9AF6C24}"/>
              </a:ext>
            </a:extLst>
          </p:cNvPr>
          <p:cNvSpPr>
            <a:spLocks noGrp="1"/>
          </p:cNvSpPr>
          <p:nvPr>
            <p:ph type="title"/>
          </p:nvPr>
        </p:nvSpPr>
        <p:spPr>
          <a:xfrm>
            <a:off x="838200" y="0"/>
            <a:ext cx="5044364" cy="1325563"/>
          </a:xfrm>
        </p:spPr>
        <p:txBody>
          <a:bodyPr/>
          <a:lstStyle/>
          <a:p>
            <a:r>
              <a:rPr lang="pt-BR" dirty="0">
                <a:latin typeface="Comic Sans MS" panose="030F0702030302020204" pitchFamily="66" charset="0"/>
              </a:rPr>
              <a:t>Pizza as a service</a:t>
            </a:r>
          </a:p>
        </p:txBody>
      </p:sp>
      <p:sp>
        <p:nvSpPr>
          <p:cNvPr id="4" name="Retângulo Arredondado 3">
            <a:extLst>
              <a:ext uri="{FF2B5EF4-FFF2-40B4-BE49-F238E27FC236}">
                <a16:creationId xmlns:a16="http://schemas.microsoft.com/office/drawing/2014/main" id="{06903295-F031-04C7-AA01-76AA1A8DE8E4}"/>
              </a:ext>
            </a:extLst>
          </p:cNvPr>
          <p:cNvSpPr/>
          <p:nvPr/>
        </p:nvSpPr>
        <p:spPr>
          <a:xfrm>
            <a:off x="331871" y="1531349"/>
            <a:ext cx="2526632" cy="524576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Arredondado 4">
            <a:extLst>
              <a:ext uri="{FF2B5EF4-FFF2-40B4-BE49-F238E27FC236}">
                <a16:creationId xmlns:a16="http://schemas.microsoft.com/office/drawing/2014/main" id="{0D0CD3CF-97B7-73AB-BB1D-97B4F164AB33}"/>
              </a:ext>
            </a:extLst>
          </p:cNvPr>
          <p:cNvSpPr/>
          <p:nvPr/>
        </p:nvSpPr>
        <p:spPr>
          <a:xfrm>
            <a:off x="3355932" y="1531349"/>
            <a:ext cx="2526632" cy="524576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Arredondado 5">
            <a:extLst>
              <a:ext uri="{FF2B5EF4-FFF2-40B4-BE49-F238E27FC236}">
                <a16:creationId xmlns:a16="http://schemas.microsoft.com/office/drawing/2014/main" id="{046D1531-B2F1-3574-8AD2-F522BB47032E}"/>
              </a:ext>
            </a:extLst>
          </p:cNvPr>
          <p:cNvSpPr/>
          <p:nvPr/>
        </p:nvSpPr>
        <p:spPr>
          <a:xfrm>
            <a:off x="6344714" y="1531349"/>
            <a:ext cx="2526632" cy="524576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Arredondado 6">
            <a:extLst>
              <a:ext uri="{FF2B5EF4-FFF2-40B4-BE49-F238E27FC236}">
                <a16:creationId xmlns:a16="http://schemas.microsoft.com/office/drawing/2014/main" id="{7F50DE5D-6283-A50E-5193-81E59728AE51}"/>
              </a:ext>
            </a:extLst>
          </p:cNvPr>
          <p:cNvSpPr/>
          <p:nvPr/>
        </p:nvSpPr>
        <p:spPr>
          <a:xfrm>
            <a:off x="9333497" y="1531349"/>
            <a:ext cx="2526632" cy="524576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Alternar Processo 7">
            <a:extLst>
              <a:ext uri="{FF2B5EF4-FFF2-40B4-BE49-F238E27FC236}">
                <a16:creationId xmlns:a16="http://schemas.microsoft.com/office/drawing/2014/main" id="{0A6436CF-5FBC-7261-A88D-56792E2C8DC5}"/>
              </a:ext>
            </a:extLst>
          </p:cNvPr>
          <p:cNvSpPr/>
          <p:nvPr/>
        </p:nvSpPr>
        <p:spPr>
          <a:xfrm>
            <a:off x="584527" y="3097289"/>
            <a:ext cx="2021304"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Eletricidade/Gás</a:t>
            </a:r>
          </a:p>
        </p:txBody>
      </p:sp>
      <p:sp>
        <p:nvSpPr>
          <p:cNvPr id="9" name="Alternar Processo 8">
            <a:extLst>
              <a:ext uri="{FF2B5EF4-FFF2-40B4-BE49-F238E27FC236}">
                <a16:creationId xmlns:a16="http://schemas.microsoft.com/office/drawing/2014/main" id="{AE097FC5-AD00-39C9-F351-875C8F257EC6}"/>
              </a:ext>
            </a:extLst>
          </p:cNvPr>
          <p:cNvSpPr/>
          <p:nvPr/>
        </p:nvSpPr>
        <p:spPr>
          <a:xfrm>
            <a:off x="584528" y="359620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Forno/Fogão</a:t>
            </a:r>
          </a:p>
        </p:txBody>
      </p:sp>
      <p:sp>
        <p:nvSpPr>
          <p:cNvPr id="10" name="Alternar Processo 9">
            <a:extLst>
              <a:ext uri="{FF2B5EF4-FFF2-40B4-BE49-F238E27FC236}">
                <a16:creationId xmlns:a16="http://schemas.microsoft.com/office/drawing/2014/main" id="{0947E4B2-9081-CF24-85B4-A357A6A92F00}"/>
              </a:ext>
            </a:extLst>
          </p:cNvPr>
          <p:cNvSpPr/>
          <p:nvPr/>
        </p:nvSpPr>
        <p:spPr>
          <a:xfrm>
            <a:off x="584529" y="4106103"/>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Fogo</a:t>
            </a:r>
          </a:p>
        </p:txBody>
      </p:sp>
      <p:sp>
        <p:nvSpPr>
          <p:cNvPr id="11" name="Alternar Processo 10">
            <a:extLst>
              <a:ext uri="{FF2B5EF4-FFF2-40B4-BE49-F238E27FC236}">
                <a16:creationId xmlns:a16="http://schemas.microsoft.com/office/drawing/2014/main" id="{644F9CBB-6A4E-3DDD-E793-4D6519A1B1AF}"/>
              </a:ext>
            </a:extLst>
          </p:cNvPr>
          <p:cNvSpPr/>
          <p:nvPr/>
        </p:nvSpPr>
        <p:spPr>
          <a:xfrm>
            <a:off x="584530" y="4609469"/>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Massa de pizza</a:t>
            </a:r>
          </a:p>
        </p:txBody>
      </p:sp>
      <p:sp>
        <p:nvSpPr>
          <p:cNvPr id="12" name="Alternar Processo 11">
            <a:extLst>
              <a:ext uri="{FF2B5EF4-FFF2-40B4-BE49-F238E27FC236}">
                <a16:creationId xmlns:a16="http://schemas.microsoft.com/office/drawing/2014/main" id="{AA7A0BB3-0184-8F27-ED18-C548EB251DA3}"/>
              </a:ext>
            </a:extLst>
          </p:cNvPr>
          <p:cNvSpPr/>
          <p:nvPr/>
        </p:nvSpPr>
        <p:spPr>
          <a:xfrm>
            <a:off x="584531" y="5115317"/>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Molho de tomate</a:t>
            </a:r>
          </a:p>
        </p:txBody>
      </p:sp>
      <p:sp>
        <p:nvSpPr>
          <p:cNvPr id="13" name="Alternar Processo 12">
            <a:extLst>
              <a:ext uri="{FF2B5EF4-FFF2-40B4-BE49-F238E27FC236}">
                <a16:creationId xmlns:a16="http://schemas.microsoft.com/office/drawing/2014/main" id="{9251CA3D-CBBF-A5BE-79A2-D917F82C90E2}"/>
              </a:ext>
            </a:extLst>
          </p:cNvPr>
          <p:cNvSpPr/>
          <p:nvPr/>
        </p:nvSpPr>
        <p:spPr>
          <a:xfrm>
            <a:off x="584525" y="5618804"/>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Queijo</a:t>
            </a:r>
          </a:p>
        </p:txBody>
      </p:sp>
      <p:sp>
        <p:nvSpPr>
          <p:cNvPr id="14" name="Alternar Processo 13">
            <a:extLst>
              <a:ext uri="{FF2B5EF4-FFF2-40B4-BE49-F238E27FC236}">
                <a16:creationId xmlns:a16="http://schemas.microsoft.com/office/drawing/2014/main" id="{9EE2961B-A988-321A-95E0-729512B2F894}"/>
              </a:ext>
            </a:extLst>
          </p:cNvPr>
          <p:cNvSpPr/>
          <p:nvPr/>
        </p:nvSpPr>
        <p:spPr>
          <a:xfrm>
            <a:off x="584525" y="6139300"/>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Complementos</a:t>
            </a:r>
          </a:p>
        </p:txBody>
      </p:sp>
      <p:sp>
        <p:nvSpPr>
          <p:cNvPr id="15" name="Alternar Processo 14">
            <a:extLst>
              <a:ext uri="{FF2B5EF4-FFF2-40B4-BE49-F238E27FC236}">
                <a16:creationId xmlns:a16="http://schemas.microsoft.com/office/drawing/2014/main" id="{68737606-C673-1814-914B-733792531741}"/>
              </a:ext>
            </a:extLst>
          </p:cNvPr>
          <p:cNvSpPr/>
          <p:nvPr/>
        </p:nvSpPr>
        <p:spPr>
          <a:xfrm>
            <a:off x="584527" y="2576400"/>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Refrigerante/Suco</a:t>
            </a:r>
            <a:endParaRPr lang="pt-BR" sz="1600" dirty="0">
              <a:latin typeface="Comic Sans MS" panose="030F0702030302020204" pitchFamily="66" charset="0"/>
            </a:endParaRPr>
          </a:p>
        </p:txBody>
      </p:sp>
      <p:sp>
        <p:nvSpPr>
          <p:cNvPr id="16" name="Alternar Processo 15">
            <a:extLst>
              <a:ext uri="{FF2B5EF4-FFF2-40B4-BE49-F238E27FC236}">
                <a16:creationId xmlns:a16="http://schemas.microsoft.com/office/drawing/2014/main" id="{5EFF4F86-74E9-9F08-C4B6-2F9FC8F45BD0}"/>
              </a:ext>
            </a:extLst>
          </p:cNvPr>
          <p:cNvSpPr/>
          <p:nvPr/>
        </p:nvSpPr>
        <p:spPr>
          <a:xfrm>
            <a:off x="584525" y="206649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Mesa</a:t>
            </a:r>
            <a:endParaRPr lang="pt-BR" dirty="0">
              <a:latin typeface="Comic Sans MS" panose="030F0702030302020204" pitchFamily="66" charset="0"/>
            </a:endParaRPr>
          </a:p>
        </p:txBody>
      </p:sp>
      <p:sp>
        <p:nvSpPr>
          <p:cNvPr id="18" name="Alternar Processo 17">
            <a:extLst>
              <a:ext uri="{FF2B5EF4-FFF2-40B4-BE49-F238E27FC236}">
                <a16:creationId xmlns:a16="http://schemas.microsoft.com/office/drawing/2014/main" id="{68C52419-E270-BE3B-4476-A219CEB1E8FB}"/>
              </a:ext>
            </a:extLst>
          </p:cNvPr>
          <p:cNvSpPr/>
          <p:nvPr/>
        </p:nvSpPr>
        <p:spPr>
          <a:xfrm>
            <a:off x="3648569" y="3097289"/>
            <a:ext cx="2021304"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Eletricidade/Gás</a:t>
            </a:r>
          </a:p>
        </p:txBody>
      </p:sp>
      <p:sp>
        <p:nvSpPr>
          <p:cNvPr id="19" name="Alternar Processo 18">
            <a:extLst>
              <a:ext uri="{FF2B5EF4-FFF2-40B4-BE49-F238E27FC236}">
                <a16:creationId xmlns:a16="http://schemas.microsoft.com/office/drawing/2014/main" id="{9C2A21C9-1E7C-10DC-18B7-496A784ABD61}"/>
              </a:ext>
            </a:extLst>
          </p:cNvPr>
          <p:cNvSpPr/>
          <p:nvPr/>
        </p:nvSpPr>
        <p:spPr>
          <a:xfrm>
            <a:off x="3648570" y="359620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Forno/Fogão</a:t>
            </a:r>
          </a:p>
        </p:txBody>
      </p:sp>
      <p:sp>
        <p:nvSpPr>
          <p:cNvPr id="20" name="Alternar Processo 19">
            <a:extLst>
              <a:ext uri="{FF2B5EF4-FFF2-40B4-BE49-F238E27FC236}">
                <a16:creationId xmlns:a16="http://schemas.microsoft.com/office/drawing/2014/main" id="{79A4E68E-58F4-1802-17DA-04DEA5E9AA42}"/>
              </a:ext>
            </a:extLst>
          </p:cNvPr>
          <p:cNvSpPr/>
          <p:nvPr/>
        </p:nvSpPr>
        <p:spPr>
          <a:xfrm>
            <a:off x="3648571" y="4106103"/>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Fogo</a:t>
            </a:r>
          </a:p>
        </p:txBody>
      </p:sp>
      <p:sp>
        <p:nvSpPr>
          <p:cNvPr id="21" name="Alternar Processo 20">
            <a:extLst>
              <a:ext uri="{FF2B5EF4-FFF2-40B4-BE49-F238E27FC236}">
                <a16:creationId xmlns:a16="http://schemas.microsoft.com/office/drawing/2014/main" id="{6D3E2E48-5748-8666-7A3A-ACEB465BBE7D}"/>
              </a:ext>
            </a:extLst>
          </p:cNvPr>
          <p:cNvSpPr/>
          <p:nvPr/>
        </p:nvSpPr>
        <p:spPr>
          <a:xfrm>
            <a:off x="3648572" y="4609469"/>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Massa de pizza</a:t>
            </a:r>
          </a:p>
        </p:txBody>
      </p:sp>
      <p:sp>
        <p:nvSpPr>
          <p:cNvPr id="22" name="Alternar Processo 21">
            <a:extLst>
              <a:ext uri="{FF2B5EF4-FFF2-40B4-BE49-F238E27FC236}">
                <a16:creationId xmlns:a16="http://schemas.microsoft.com/office/drawing/2014/main" id="{66574126-5D55-DDA2-4ADB-FD3C0CFCC1D9}"/>
              </a:ext>
            </a:extLst>
          </p:cNvPr>
          <p:cNvSpPr/>
          <p:nvPr/>
        </p:nvSpPr>
        <p:spPr>
          <a:xfrm>
            <a:off x="3648573" y="5115317"/>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Molho de tomate</a:t>
            </a:r>
          </a:p>
        </p:txBody>
      </p:sp>
      <p:sp>
        <p:nvSpPr>
          <p:cNvPr id="23" name="Alternar Processo 22">
            <a:extLst>
              <a:ext uri="{FF2B5EF4-FFF2-40B4-BE49-F238E27FC236}">
                <a16:creationId xmlns:a16="http://schemas.microsoft.com/office/drawing/2014/main" id="{8962EC55-68B4-4BE1-81E6-11B5D55CDC8D}"/>
              </a:ext>
            </a:extLst>
          </p:cNvPr>
          <p:cNvSpPr/>
          <p:nvPr/>
        </p:nvSpPr>
        <p:spPr>
          <a:xfrm>
            <a:off x="3648567" y="5618804"/>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Queijo</a:t>
            </a:r>
          </a:p>
        </p:txBody>
      </p:sp>
      <p:sp>
        <p:nvSpPr>
          <p:cNvPr id="24" name="Alternar Processo 23">
            <a:extLst>
              <a:ext uri="{FF2B5EF4-FFF2-40B4-BE49-F238E27FC236}">
                <a16:creationId xmlns:a16="http://schemas.microsoft.com/office/drawing/2014/main" id="{6641D59E-4505-0241-0946-ABAC70F37DE6}"/>
              </a:ext>
            </a:extLst>
          </p:cNvPr>
          <p:cNvSpPr/>
          <p:nvPr/>
        </p:nvSpPr>
        <p:spPr>
          <a:xfrm>
            <a:off x="3648567" y="6139300"/>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Complementos</a:t>
            </a:r>
          </a:p>
        </p:txBody>
      </p:sp>
      <p:sp>
        <p:nvSpPr>
          <p:cNvPr id="25" name="Alternar Processo 24">
            <a:extLst>
              <a:ext uri="{FF2B5EF4-FFF2-40B4-BE49-F238E27FC236}">
                <a16:creationId xmlns:a16="http://schemas.microsoft.com/office/drawing/2014/main" id="{C7E27260-3E3B-4AF7-11CD-3A2A3AEEF33F}"/>
              </a:ext>
            </a:extLst>
          </p:cNvPr>
          <p:cNvSpPr/>
          <p:nvPr/>
        </p:nvSpPr>
        <p:spPr>
          <a:xfrm>
            <a:off x="3648569" y="2576400"/>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Refrigerante/Suco</a:t>
            </a:r>
            <a:endParaRPr lang="pt-BR" sz="1600" dirty="0">
              <a:latin typeface="Comic Sans MS" panose="030F0702030302020204" pitchFamily="66" charset="0"/>
            </a:endParaRPr>
          </a:p>
        </p:txBody>
      </p:sp>
      <p:sp>
        <p:nvSpPr>
          <p:cNvPr id="26" name="Alternar Processo 25">
            <a:extLst>
              <a:ext uri="{FF2B5EF4-FFF2-40B4-BE49-F238E27FC236}">
                <a16:creationId xmlns:a16="http://schemas.microsoft.com/office/drawing/2014/main" id="{2875E480-4824-A566-EEA5-C71986251E22}"/>
              </a:ext>
            </a:extLst>
          </p:cNvPr>
          <p:cNvSpPr/>
          <p:nvPr/>
        </p:nvSpPr>
        <p:spPr>
          <a:xfrm>
            <a:off x="3648567" y="2066492"/>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Mesa</a:t>
            </a:r>
            <a:endParaRPr lang="pt-BR" dirty="0">
              <a:latin typeface="Comic Sans MS" panose="030F0702030302020204" pitchFamily="66" charset="0"/>
            </a:endParaRPr>
          </a:p>
        </p:txBody>
      </p:sp>
      <p:sp>
        <p:nvSpPr>
          <p:cNvPr id="36" name="Alternar Processo 35">
            <a:extLst>
              <a:ext uri="{FF2B5EF4-FFF2-40B4-BE49-F238E27FC236}">
                <a16:creationId xmlns:a16="http://schemas.microsoft.com/office/drawing/2014/main" id="{4560BE00-DB41-6E67-1B35-21E00E33B123}"/>
              </a:ext>
            </a:extLst>
          </p:cNvPr>
          <p:cNvSpPr/>
          <p:nvPr/>
        </p:nvSpPr>
        <p:spPr>
          <a:xfrm>
            <a:off x="6596306" y="3051794"/>
            <a:ext cx="2021304"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Eletricidade/Gás</a:t>
            </a:r>
          </a:p>
        </p:txBody>
      </p:sp>
      <p:sp>
        <p:nvSpPr>
          <p:cNvPr id="37" name="Alternar Processo 36">
            <a:extLst>
              <a:ext uri="{FF2B5EF4-FFF2-40B4-BE49-F238E27FC236}">
                <a16:creationId xmlns:a16="http://schemas.microsoft.com/office/drawing/2014/main" id="{EEBDB1C9-5AC0-AE52-0466-9E71BD2C20AB}"/>
              </a:ext>
            </a:extLst>
          </p:cNvPr>
          <p:cNvSpPr/>
          <p:nvPr/>
        </p:nvSpPr>
        <p:spPr>
          <a:xfrm>
            <a:off x="6596307" y="3550707"/>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Forno/Fogão</a:t>
            </a:r>
          </a:p>
        </p:txBody>
      </p:sp>
      <p:sp>
        <p:nvSpPr>
          <p:cNvPr id="38" name="Alternar Processo 37">
            <a:extLst>
              <a:ext uri="{FF2B5EF4-FFF2-40B4-BE49-F238E27FC236}">
                <a16:creationId xmlns:a16="http://schemas.microsoft.com/office/drawing/2014/main" id="{87FEB76E-2C39-7DBC-745A-D66A8D156A6C}"/>
              </a:ext>
            </a:extLst>
          </p:cNvPr>
          <p:cNvSpPr/>
          <p:nvPr/>
        </p:nvSpPr>
        <p:spPr>
          <a:xfrm>
            <a:off x="6596308" y="4060608"/>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Fogo</a:t>
            </a:r>
          </a:p>
        </p:txBody>
      </p:sp>
      <p:sp>
        <p:nvSpPr>
          <p:cNvPr id="39" name="Alternar Processo 38">
            <a:extLst>
              <a:ext uri="{FF2B5EF4-FFF2-40B4-BE49-F238E27FC236}">
                <a16:creationId xmlns:a16="http://schemas.microsoft.com/office/drawing/2014/main" id="{263F1568-369A-EFA1-50D9-CDB215798793}"/>
              </a:ext>
            </a:extLst>
          </p:cNvPr>
          <p:cNvSpPr/>
          <p:nvPr/>
        </p:nvSpPr>
        <p:spPr>
          <a:xfrm>
            <a:off x="6596309" y="4563974"/>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Massa de pizza</a:t>
            </a:r>
          </a:p>
        </p:txBody>
      </p:sp>
      <p:sp>
        <p:nvSpPr>
          <p:cNvPr id="40" name="Alternar Processo 39">
            <a:extLst>
              <a:ext uri="{FF2B5EF4-FFF2-40B4-BE49-F238E27FC236}">
                <a16:creationId xmlns:a16="http://schemas.microsoft.com/office/drawing/2014/main" id="{A817672F-0CF4-92D6-3C36-4C1A879B794D}"/>
              </a:ext>
            </a:extLst>
          </p:cNvPr>
          <p:cNvSpPr/>
          <p:nvPr/>
        </p:nvSpPr>
        <p:spPr>
          <a:xfrm>
            <a:off x="6596310" y="5069822"/>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Molho de tomate</a:t>
            </a:r>
          </a:p>
        </p:txBody>
      </p:sp>
      <p:sp>
        <p:nvSpPr>
          <p:cNvPr id="41" name="Alternar Processo 40">
            <a:extLst>
              <a:ext uri="{FF2B5EF4-FFF2-40B4-BE49-F238E27FC236}">
                <a16:creationId xmlns:a16="http://schemas.microsoft.com/office/drawing/2014/main" id="{8208E17C-974C-0A7A-D500-19681BDF09B6}"/>
              </a:ext>
            </a:extLst>
          </p:cNvPr>
          <p:cNvSpPr/>
          <p:nvPr/>
        </p:nvSpPr>
        <p:spPr>
          <a:xfrm>
            <a:off x="6596304" y="5573309"/>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Queijo</a:t>
            </a:r>
          </a:p>
        </p:txBody>
      </p:sp>
      <p:sp>
        <p:nvSpPr>
          <p:cNvPr id="42" name="Alternar Processo 41">
            <a:extLst>
              <a:ext uri="{FF2B5EF4-FFF2-40B4-BE49-F238E27FC236}">
                <a16:creationId xmlns:a16="http://schemas.microsoft.com/office/drawing/2014/main" id="{3D738AA4-E325-0486-1032-D7CD4836ECF7}"/>
              </a:ext>
            </a:extLst>
          </p:cNvPr>
          <p:cNvSpPr/>
          <p:nvPr/>
        </p:nvSpPr>
        <p:spPr>
          <a:xfrm>
            <a:off x="6596304" y="6093805"/>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Complementos</a:t>
            </a:r>
          </a:p>
        </p:txBody>
      </p:sp>
      <p:sp>
        <p:nvSpPr>
          <p:cNvPr id="43" name="Alternar Processo 42">
            <a:extLst>
              <a:ext uri="{FF2B5EF4-FFF2-40B4-BE49-F238E27FC236}">
                <a16:creationId xmlns:a16="http://schemas.microsoft.com/office/drawing/2014/main" id="{8DD573B4-C781-11AA-C07A-65B2D4B4A8D7}"/>
              </a:ext>
            </a:extLst>
          </p:cNvPr>
          <p:cNvSpPr/>
          <p:nvPr/>
        </p:nvSpPr>
        <p:spPr>
          <a:xfrm>
            <a:off x="6596306" y="2530905"/>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Refrigerante/Suco</a:t>
            </a:r>
            <a:endParaRPr lang="pt-BR" sz="1600" dirty="0">
              <a:latin typeface="Comic Sans MS" panose="030F0702030302020204" pitchFamily="66" charset="0"/>
            </a:endParaRPr>
          </a:p>
        </p:txBody>
      </p:sp>
      <p:sp>
        <p:nvSpPr>
          <p:cNvPr id="44" name="Alternar Processo 43">
            <a:extLst>
              <a:ext uri="{FF2B5EF4-FFF2-40B4-BE49-F238E27FC236}">
                <a16:creationId xmlns:a16="http://schemas.microsoft.com/office/drawing/2014/main" id="{3C78E382-023E-9B0B-10FD-DD76FBB1F4BC}"/>
              </a:ext>
            </a:extLst>
          </p:cNvPr>
          <p:cNvSpPr/>
          <p:nvPr/>
        </p:nvSpPr>
        <p:spPr>
          <a:xfrm>
            <a:off x="6596304" y="2020997"/>
            <a:ext cx="2021305" cy="469232"/>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pt-BR" sz="1400" dirty="0">
                <a:latin typeface="Comic Sans MS" panose="030F0702030302020204" pitchFamily="66" charset="0"/>
              </a:rPr>
              <a:t>Mesa</a:t>
            </a:r>
            <a:endParaRPr lang="pt-BR" dirty="0">
              <a:latin typeface="Comic Sans MS" panose="030F0702030302020204" pitchFamily="66" charset="0"/>
            </a:endParaRPr>
          </a:p>
        </p:txBody>
      </p:sp>
      <p:sp>
        <p:nvSpPr>
          <p:cNvPr id="45" name="Alternar Processo 44">
            <a:extLst>
              <a:ext uri="{FF2B5EF4-FFF2-40B4-BE49-F238E27FC236}">
                <a16:creationId xmlns:a16="http://schemas.microsoft.com/office/drawing/2014/main" id="{75D50E8E-38C6-0177-7C7E-1F3145936F33}"/>
              </a:ext>
            </a:extLst>
          </p:cNvPr>
          <p:cNvSpPr/>
          <p:nvPr/>
        </p:nvSpPr>
        <p:spPr>
          <a:xfrm>
            <a:off x="9586166" y="3092470"/>
            <a:ext cx="2021304"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Eletricidade/Gás</a:t>
            </a:r>
          </a:p>
        </p:txBody>
      </p:sp>
      <p:sp>
        <p:nvSpPr>
          <p:cNvPr id="46" name="Alternar Processo 45">
            <a:extLst>
              <a:ext uri="{FF2B5EF4-FFF2-40B4-BE49-F238E27FC236}">
                <a16:creationId xmlns:a16="http://schemas.microsoft.com/office/drawing/2014/main" id="{7F8590AF-9D77-24A9-B6B0-5159EC3ED25B}"/>
              </a:ext>
            </a:extLst>
          </p:cNvPr>
          <p:cNvSpPr/>
          <p:nvPr/>
        </p:nvSpPr>
        <p:spPr>
          <a:xfrm>
            <a:off x="9586160" y="3603213"/>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Forno/Fogão</a:t>
            </a:r>
          </a:p>
        </p:txBody>
      </p:sp>
      <p:sp>
        <p:nvSpPr>
          <p:cNvPr id="47" name="Alternar Processo 46">
            <a:extLst>
              <a:ext uri="{FF2B5EF4-FFF2-40B4-BE49-F238E27FC236}">
                <a16:creationId xmlns:a16="http://schemas.microsoft.com/office/drawing/2014/main" id="{ADBE1375-0C13-6004-2AF3-0C7209D07F98}"/>
              </a:ext>
            </a:extLst>
          </p:cNvPr>
          <p:cNvSpPr/>
          <p:nvPr/>
        </p:nvSpPr>
        <p:spPr>
          <a:xfrm>
            <a:off x="9586168" y="4101284"/>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Fogo</a:t>
            </a:r>
          </a:p>
        </p:txBody>
      </p:sp>
      <p:sp>
        <p:nvSpPr>
          <p:cNvPr id="48" name="Alternar Processo 47">
            <a:extLst>
              <a:ext uri="{FF2B5EF4-FFF2-40B4-BE49-F238E27FC236}">
                <a16:creationId xmlns:a16="http://schemas.microsoft.com/office/drawing/2014/main" id="{6BC708FC-1F18-7B20-01B6-93F76F7A7D03}"/>
              </a:ext>
            </a:extLst>
          </p:cNvPr>
          <p:cNvSpPr/>
          <p:nvPr/>
        </p:nvSpPr>
        <p:spPr>
          <a:xfrm>
            <a:off x="9586169" y="4604650"/>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Massa de pizza</a:t>
            </a:r>
          </a:p>
        </p:txBody>
      </p:sp>
      <p:sp>
        <p:nvSpPr>
          <p:cNvPr id="49" name="Alternar Processo 48">
            <a:extLst>
              <a:ext uri="{FF2B5EF4-FFF2-40B4-BE49-F238E27FC236}">
                <a16:creationId xmlns:a16="http://schemas.microsoft.com/office/drawing/2014/main" id="{1D0095C2-CD78-9669-41F5-B8D6933DE0F3}"/>
              </a:ext>
            </a:extLst>
          </p:cNvPr>
          <p:cNvSpPr/>
          <p:nvPr/>
        </p:nvSpPr>
        <p:spPr>
          <a:xfrm>
            <a:off x="9586170" y="5110498"/>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Molho de tomate</a:t>
            </a:r>
          </a:p>
        </p:txBody>
      </p:sp>
      <p:sp>
        <p:nvSpPr>
          <p:cNvPr id="50" name="Alternar Processo 49">
            <a:extLst>
              <a:ext uri="{FF2B5EF4-FFF2-40B4-BE49-F238E27FC236}">
                <a16:creationId xmlns:a16="http://schemas.microsoft.com/office/drawing/2014/main" id="{B5D58E7C-2477-C70A-BD38-BB25AFCB96E1}"/>
              </a:ext>
            </a:extLst>
          </p:cNvPr>
          <p:cNvSpPr/>
          <p:nvPr/>
        </p:nvSpPr>
        <p:spPr>
          <a:xfrm>
            <a:off x="9586164" y="5613985"/>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Queijo</a:t>
            </a:r>
          </a:p>
        </p:txBody>
      </p:sp>
      <p:sp>
        <p:nvSpPr>
          <p:cNvPr id="51" name="Alternar Processo 50">
            <a:extLst>
              <a:ext uri="{FF2B5EF4-FFF2-40B4-BE49-F238E27FC236}">
                <a16:creationId xmlns:a16="http://schemas.microsoft.com/office/drawing/2014/main" id="{D87D3A0D-0912-C8D7-D48A-F05C569FA511}"/>
              </a:ext>
            </a:extLst>
          </p:cNvPr>
          <p:cNvSpPr/>
          <p:nvPr/>
        </p:nvSpPr>
        <p:spPr>
          <a:xfrm>
            <a:off x="9586164" y="6134481"/>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Complementos</a:t>
            </a:r>
          </a:p>
        </p:txBody>
      </p:sp>
      <p:sp>
        <p:nvSpPr>
          <p:cNvPr id="52" name="Alternar Processo 51">
            <a:extLst>
              <a:ext uri="{FF2B5EF4-FFF2-40B4-BE49-F238E27FC236}">
                <a16:creationId xmlns:a16="http://schemas.microsoft.com/office/drawing/2014/main" id="{21B48393-B135-F71C-EEA6-0AFF2CB710D0}"/>
              </a:ext>
            </a:extLst>
          </p:cNvPr>
          <p:cNvSpPr/>
          <p:nvPr/>
        </p:nvSpPr>
        <p:spPr>
          <a:xfrm>
            <a:off x="9586166" y="2571581"/>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Refrigerante/Suco</a:t>
            </a:r>
            <a:endParaRPr lang="pt-BR" sz="1600" dirty="0">
              <a:latin typeface="Comic Sans MS" panose="030F0702030302020204" pitchFamily="66" charset="0"/>
            </a:endParaRPr>
          </a:p>
        </p:txBody>
      </p:sp>
      <p:sp>
        <p:nvSpPr>
          <p:cNvPr id="53" name="Alternar Processo 52">
            <a:extLst>
              <a:ext uri="{FF2B5EF4-FFF2-40B4-BE49-F238E27FC236}">
                <a16:creationId xmlns:a16="http://schemas.microsoft.com/office/drawing/2014/main" id="{709719B3-D467-4507-0ED2-427A56C6CFD2}"/>
              </a:ext>
            </a:extLst>
          </p:cNvPr>
          <p:cNvSpPr/>
          <p:nvPr/>
        </p:nvSpPr>
        <p:spPr>
          <a:xfrm>
            <a:off x="9586164" y="2061673"/>
            <a:ext cx="2021305" cy="469232"/>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pt-BR" sz="1400" dirty="0">
                <a:latin typeface="Comic Sans MS" panose="030F0702030302020204" pitchFamily="66" charset="0"/>
              </a:rPr>
              <a:t>Mesa</a:t>
            </a:r>
            <a:endParaRPr lang="pt-BR" dirty="0">
              <a:latin typeface="Comic Sans MS" panose="030F0702030302020204" pitchFamily="66" charset="0"/>
            </a:endParaRPr>
          </a:p>
        </p:txBody>
      </p:sp>
      <p:sp>
        <p:nvSpPr>
          <p:cNvPr id="54" name="CaixaDeTexto 53">
            <a:extLst>
              <a:ext uri="{FF2B5EF4-FFF2-40B4-BE49-F238E27FC236}">
                <a16:creationId xmlns:a16="http://schemas.microsoft.com/office/drawing/2014/main" id="{E6293B16-C2E3-C920-67BA-88FD83751B3D}"/>
              </a:ext>
            </a:extLst>
          </p:cNvPr>
          <p:cNvSpPr txBox="1"/>
          <p:nvPr/>
        </p:nvSpPr>
        <p:spPr>
          <a:xfrm>
            <a:off x="3648567" y="1645503"/>
            <a:ext cx="2021305" cy="369332"/>
          </a:xfrm>
          <a:prstGeom prst="rect">
            <a:avLst/>
          </a:prstGeom>
          <a:noFill/>
        </p:spPr>
        <p:txBody>
          <a:bodyPr wrap="square" rtlCol="0">
            <a:spAutoFit/>
          </a:bodyPr>
          <a:lstStyle/>
          <a:p>
            <a:r>
              <a:rPr lang="pt-BR" dirty="0">
                <a:latin typeface="Comic Sans MS" panose="030F0702030302020204" pitchFamily="66" charset="0"/>
              </a:rPr>
              <a:t>IaaS</a:t>
            </a:r>
          </a:p>
        </p:txBody>
      </p:sp>
      <p:sp>
        <p:nvSpPr>
          <p:cNvPr id="55" name="CaixaDeTexto 54">
            <a:extLst>
              <a:ext uri="{FF2B5EF4-FFF2-40B4-BE49-F238E27FC236}">
                <a16:creationId xmlns:a16="http://schemas.microsoft.com/office/drawing/2014/main" id="{B9FD2E1F-BED0-5665-B533-B8A1A8AFEE99}"/>
              </a:ext>
            </a:extLst>
          </p:cNvPr>
          <p:cNvSpPr txBox="1"/>
          <p:nvPr/>
        </p:nvSpPr>
        <p:spPr>
          <a:xfrm>
            <a:off x="6596303" y="1606421"/>
            <a:ext cx="2021305" cy="369332"/>
          </a:xfrm>
          <a:prstGeom prst="rect">
            <a:avLst/>
          </a:prstGeom>
          <a:noFill/>
        </p:spPr>
        <p:txBody>
          <a:bodyPr wrap="square" rtlCol="0">
            <a:spAutoFit/>
          </a:bodyPr>
          <a:lstStyle/>
          <a:p>
            <a:r>
              <a:rPr lang="pt-BR" dirty="0">
                <a:latin typeface="Comic Sans MS" panose="030F0702030302020204" pitchFamily="66" charset="0"/>
              </a:rPr>
              <a:t>PaaS</a:t>
            </a:r>
          </a:p>
        </p:txBody>
      </p:sp>
      <p:sp>
        <p:nvSpPr>
          <p:cNvPr id="56" name="CaixaDeTexto 55">
            <a:extLst>
              <a:ext uri="{FF2B5EF4-FFF2-40B4-BE49-F238E27FC236}">
                <a16:creationId xmlns:a16="http://schemas.microsoft.com/office/drawing/2014/main" id="{B234FCAC-2E29-04DA-125B-A46E91B477A2}"/>
              </a:ext>
            </a:extLst>
          </p:cNvPr>
          <p:cNvSpPr txBox="1"/>
          <p:nvPr/>
        </p:nvSpPr>
        <p:spPr>
          <a:xfrm>
            <a:off x="9586160" y="1606356"/>
            <a:ext cx="2021305" cy="369332"/>
          </a:xfrm>
          <a:prstGeom prst="rect">
            <a:avLst/>
          </a:prstGeom>
          <a:noFill/>
        </p:spPr>
        <p:txBody>
          <a:bodyPr wrap="square" rtlCol="0">
            <a:spAutoFit/>
          </a:bodyPr>
          <a:lstStyle/>
          <a:p>
            <a:r>
              <a:rPr lang="pt-BR" dirty="0">
                <a:latin typeface="Comic Sans MS" panose="030F0702030302020204" pitchFamily="66" charset="0"/>
              </a:rPr>
              <a:t>SaaS</a:t>
            </a:r>
          </a:p>
        </p:txBody>
      </p:sp>
      <p:sp>
        <p:nvSpPr>
          <p:cNvPr id="57" name="Retângulo 56">
            <a:extLst>
              <a:ext uri="{FF2B5EF4-FFF2-40B4-BE49-F238E27FC236}">
                <a16:creationId xmlns:a16="http://schemas.microsoft.com/office/drawing/2014/main" id="{37B2372F-C70D-617A-4BDB-A50C58E7E26C}"/>
              </a:ext>
            </a:extLst>
          </p:cNvPr>
          <p:cNvSpPr/>
          <p:nvPr/>
        </p:nvSpPr>
        <p:spPr>
          <a:xfrm>
            <a:off x="7279105" y="58054"/>
            <a:ext cx="327850" cy="3368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4FAD27C4-392E-012B-B0E7-C6151CE7D485}"/>
              </a:ext>
            </a:extLst>
          </p:cNvPr>
          <p:cNvSpPr/>
          <p:nvPr/>
        </p:nvSpPr>
        <p:spPr>
          <a:xfrm>
            <a:off x="7274588" y="487544"/>
            <a:ext cx="327850" cy="33688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60" name="CaixaDeTexto 59">
            <a:extLst>
              <a:ext uri="{FF2B5EF4-FFF2-40B4-BE49-F238E27FC236}">
                <a16:creationId xmlns:a16="http://schemas.microsoft.com/office/drawing/2014/main" id="{8568FE18-469B-2D50-03DA-BC2725FDEF32}"/>
              </a:ext>
            </a:extLst>
          </p:cNvPr>
          <p:cNvSpPr txBox="1"/>
          <p:nvPr/>
        </p:nvSpPr>
        <p:spPr>
          <a:xfrm>
            <a:off x="7606955" y="29630"/>
            <a:ext cx="6093994" cy="369332"/>
          </a:xfrm>
          <a:prstGeom prst="rect">
            <a:avLst/>
          </a:prstGeom>
          <a:noFill/>
        </p:spPr>
        <p:txBody>
          <a:bodyPr wrap="square">
            <a:spAutoFit/>
          </a:bodyPr>
          <a:lstStyle/>
          <a:p>
            <a:r>
              <a:rPr lang="pt-BR" sz="1800" dirty="0">
                <a:latin typeface="Comic Sans MS" panose="030F0702030302020204" pitchFamily="66" charset="0"/>
              </a:rPr>
              <a:t>Você </a:t>
            </a:r>
            <a:r>
              <a:rPr lang="pt-BR" dirty="0">
                <a:latin typeface="Comic Sans MS" panose="030F0702030302020204" pitchFamily="66" charset="0"/>
              </a:rPr>
              <a:t>gerencia</a:t>
            </a:r>
            <a:endParaRPr lang="pt-BR" dirty="0"/>
          </a:p>
        </p:txBody>
      </p:sp>
      <p:sp>
        <p:nvSpPr>
          <p:cNvPr id="61" name="CaixaDeTexto 60">
            <a:extLst>
              <a:ext uri="{FF2B5EF4-FFF2-40B4-BE49-F238E27FC236}">
                <a16:creationId xmlns:a16="http://schemas.microsoft.com/office/drawing/2014/main" id="{66351F1D-ADE9-B8BB-C06B-80FA80843369}"/>
              </a:ext>
            </a:extLst>
          </p:cNvPr>
          <p:cNvSpPr txBox="1"/>
          <p:nvPr/>
        </p:nvSpPr>
        <p:spPr>
          <a:xfrm>
            <a:off x="7602438" y="495200"/>
            <a:ext cx="6093994" cy="369332"/>
          </a:xfrm>
          <a:prstGeom prst="rect">
            <a:avLst/>
          </a:prstGeom>
          <a:noFill/>
        </p:spPr>
        <p:txBody>
          <a:bodyPr wrap="square">
            <a:spAutoFit/>
          </a:bodyPr>
          <a:lstStyle/>
          <a:p>
            <a:r>
              <a:rPr lang="pt-BR" dirty="0">
                <a:latin typeface="Comic Sans MS" panose="030F0702030302020204" pitchFamily="66" charset="0"/>
              </a:rPr>
              <a:t>Outros gerenciam</a:t>
            </a:r>
            <a:endParaRPr lang="pt-BR" dirty="0"/>
          </a:p>
        </p:txBody>
      </p:sp>
      <p:sp>
        <p:nvSpPr>
          <p:cNvPr id="3" name="CaixaDeTexto 2">
            <a:extLst>
              <a:ext uri="{FF2B5EF4-FFF2-40B4-BE49-F238E27FC236}">
                <a16:creationId xmlns:a16="http://schemas.microsoft.com/office/drawing/2014/main" id="{AA6B253D-EB41-6140-6A46-D09B789F1B18}"/>
              </a:ext>
            </a:extLst>
          </p:cNvPr>
          <p:cNvSpPr txBox="1"/>
          <p:nvPr/>
        </p:nvSpPr>
        <p:spPr>
          <a:xfrm>
            <a:off x="440549" y="1651373"/>
            <a:ext cx="2309256" cy="369332"/>
          </a:xfrm>
          <a:prstGeom prst="rect">
            <a:avLst/>
          </a:prstGeom>
          <a:noFill/>
        </p:spPr>
        <p:txBody>
          <a:bodyPr wrap="square" rtlCol="0">
            <a:spAutoFit/>
          </a:bodyPr>
          <a:lstStyle/>
          <a:p>
            <a:r>
              <a:rPr lang="pt-BR" dirty="0">
                <a:latin typeface="Comic Sans MS" panose="030F0702030302020204" pitchFamily="66" charset="0"/>
              </a:rPr>
              <a:t>Local (On-premises)</a:t>
            </a:r>
          </a:p>
        </p:txBody>
      </p:sp>
      <p:sp>
        <p:nvSpPr>
          <p:cNvPr id="29" name="CaixaDeTexto 28">
            <a:extLst>
              <a:ext uri="{FF2B5EF4-FFF2-40B4-BE49-F238E27FC236}">
                <a16:creationId xmlns:a16="http://schemas.microsoft.com/office/drawing/2014/main" id="{47D4BBC1-6553-5FA7-CA6F-CD7C8A717B5E}"/>
              </a:ext>
            </a:extLst>
          </p:cNvPr>
          <p:cNvSpPr txBox="1"/>
          <p:nvPr/>
        </p:nvSpPr>
        <p:spPr>
          <a:xfrm>
            <a:off x="748160" y="1169321"/>
            <a:ext cx="1694034" cy="369332"/>
          </a:xfrm>
          <a:prstGeom prst="rect">
            <a:avLst/>
          </a:prstGeom>
          <a:noFill/>
        </p:spPr>
        <p:txBody>
          <a:bodyPr wrap="square">
            <a:spAutoFit/>
          </a:bodyPr>
          <a:lstStyle/>
          <a:p>
            <a:r>
              <a:rPr lang="pt-BR" sz="1800" dirty="0">
                <a:solidFill>
                  <a:schemeClr val="bg1"/>
                </a:solidFill>
                <a:highlight>
                  <a:srgbClr val="000000"/>
                </a:highlight>
                <a:latin typeface="Comic Sans MS" panose="030F0702030302020204" pitchFamily="66" charset="0"/>
              </a:rPr>
              <a:t>Feito em casa</a:t>
            </a:r>
            <a:endParaRPr lang="pt-BR" dirty="0">
              <a:solidFill>
                <a:schemeClr val="bg1"/>
              </a:solidFill>
              <a:highlight>
                <a:srgbClr val="000000"/>
              </a:highlight>
            </a:endParaRPr>
          </a:p>
        </p:txBody>
      </p:sp>
      <p:sp>
        <p:nvSpPr>
          <p:cNvPr id="30" name="CaixaDeTexto 29">
            <a:extLst>
              <a:ext uri="{FF2B5EF4-FFF2-40B4-BE49-F238E27FC236}">
                <a16:creationId xmlns:a16="http://schemas.microsoft.com/office/drawing/2014/main" id="{7B15E696-BD61-02C9-AC91-D212A4DCDD6D}"/>
              </a:ext>
            </a:extLst>
          </p:cNvPr>
          <p:cNvSpPr txBox="1"/>
          <p:nvPr/>
        </p:nvSpPr>
        <p:spPr>
          <a:xfrm>
            <a:off x="3758643" y="1169321"/>
            <a:ext cx="1694034" cy="369332"/>
          </a:xfrm>
          <a:prstGeom prst="rect">
            <a:avLst/>
          </a:prstGeom>
          <a:noFill/>
        </p:spPr>
        <p:txBody>
          <a:bodyPr wrap="square">
            <a:spAutoFit/>
          </a:bodyPr>
          <a:lstStyle/>
          <a:p>
            <a:r>
              <a:rPr lang="pt-BR" sz="1800" dirty="0">
                <a:solidFill>
                  <a:schemeClr val="bg1"/>
                </a:solidFill>
                <a:highlight>
                  <a:srgbClr val="000000"/>
                </a:highlight>
                <a:latin typeface="Comic Sans MS" panose="030F0702030302020204" pitchFamily="66" charset="0"/>
              </a:rPr>
              <a:t>Pizza pronta</a:t>
            </a:r>
            <a:endParaRPr lang="pt-BR" dirty="0">
              <a:solidFill>
                <a:schemeClr val="bg1"/>
              </a:solidFill>
              <a:highlight>
                <a:srgbClr val="000000"/>
              </a:highlight>
            </a:endParaRPr>
          </a:p>
        </p:txBody>
      </p:sp>
      <p:sp>
        <p:nvSpPr>
          <p:cNvPr id="31" name="CaixaDeTexto 30">
            <a:extLst>
              <a:ext uri="{FF2B5EF4-FFF2-40B4-BE49-F238E27FC236}">
                <a16:creationId xmlns:a16="http://schemas.microsoft.com/office/drawing/2014/main" id="{79C176AF-6725-1131-4DF5-715E70AE2BFC}"/>
              </a:ext>
            </a:extLst>
          </p:cNvPr>
          <p:cNvSpPr txBox="1"/>
          <p:nvPr/>
        </p:nvSpPr>
        <p:spPr>
          <a:xfrm>
            <a:off x="6546070" y="1166150"/>
            <a:ext cx="1694034" cy="369332"/>
          </a:xfrm>
          <a:prstGeom prst="rect">
            <a:avLst/>
          </a:prstGeom>
          <a:noFill/>
        </p:spPr>
        <p:txBody>
          <a:bodyPr wrap="square">
            <a:spAutoFit/>
          </a:bodyPr>
          <a:lstStyle/>
          <a:p>
            <a:r>
              <a:rPr lang="pt-BR" sz="1800" dirty="0">
                <a:solidFill>
                  <a:schemeClr val="bg1"/>
                </a:solidFill>
                <a:highlight>
                  <a:srgbClr val="000000"/>
                </a:highlight>
                <a:latin typeface="Comic Sans MS" panose="030F0702030302020204" pitchFamily="66" charset="0"/>
              </a:rPr>
              <a:t>Pizza Delivery</a:t>
            </a:r>
            <a:endParaRPr lang="pt-BR" dirty="0">
              <a:solidFill>
                <a:schemeClr val="bg1"/>
              </a:solidFill>
              <a:highlight>
                <a:srgbClr val="000000"/>
              </a:highlight>
            </a:endParaRPr>
          </a:p>
        </p:txBody>
      </p:sp>
      <p:sp>
        <p:nvSpPr>
          <p:cNvPr id="32" name="CaixaDeTexto 31">
            <a:extLst>
              <a:ext uri="{FF2B5EF4-FFF2-40B4-BE49-F238E27FC236}">
                <a16:creationId xmlns:a16="http://schemas.microsoft.com/office/drawing/2014/main" id="{78FE411F-72ED-7F67-BA00-6F1F4DC2D52F}"/>
              </a:ext>
            </a:extLst>
          </p:cNvPr>
          <p:cNvSpPr txBox="1"/>
          <p:nvPr/>
        </p:nvSpPr>
        <p:spPr>
          <a:xfrm>
            <a:off x="9749795" y="1152238"/>
            <a:ext cx="1694034" cy="369332"/>
          </a:xfrm>
          <a:prstGeom prst="rect">
            <a:avLst/>
          </a:prstGeom>
          <a:noFill/>
        </p:spPr>
        <p:txBody>
          <a:bodyPr wrap="square">
            <a:spAutoFit/>
          </a:bodyPr>
          <a:lstStyle/>
          <a:p>
            <a:r>
              <a:rPr lang="pt-BR" sz="1800" dirty="0">
                <a:solidFill>
                  <a:schemeClr val="bg1"/>
                </a:solidFill>
                <a:highlight>
                  <a:srgbClr val="000000"/>
                </a:highlight>
                <a:latin typeface="Comic Sans MS" panose="030F0702030302020204" pitchFamily="66" charset="0"/>
              </a:rPr>
              <a:t>Jantar fora</a:t>
            </a:r>
            <a:endParaRPr lang="pt-BR" dirty="0">
              <a:solidFill>
                <a:schemeClr val="bg1"/>
              </a:solidFill>
              <a:highlight>
                <a:srgbClr val="000000"/>
              </a:highlight>
            </a:endParaRPr>
          </a:p>
        </p:txBody>
      </p:sp>
      <p:pic>
        <p:nvPicPr>
          <p:cNvPr id="33" name="Imagem 32">
            <a:extLst>
              <a:ext uri="{FF2B5EF4-FFF2-40B4-BE49-F238E27FC236}">
                <a16:creationId xmlns:a16="http://schemas.microsoft.com/office/drawing/2014/main" id="{904F2FE0-649C-EB95-5A96-112D18AEFC45}"/>
              </a:ext>
            </a:extLst>
          </p:cNvPr>
          <p:cNvPicPr>
            <a:picLocks noChangeAspect="1"/>
          </p:cNvPicPr>
          <p:nvPr/>
        </p:nvPicPr>
        <p:blipFill>
          <a:blip r:embed="rId2"/>
          <a:stretch>
            <a:fillRect/>
          </a:stretch>
        </p:blipFill>
        <p:spPr>
          <a:xfrm>
            <a:off x="5730869" y="226496"/>
            <a:ext cx="730261" cy="730261"/>
          </a:xfrm>
          <a:prstGeom prst="rect">
            <a:avLst/>
          </a:prstGeom>
        </p:spPr>
      </p:pic>
    </p:spTree>
    <p:extLst>
      <p:ext uri="{BB962C8B-B14F-4D97-AF65-F5344CB8AC3E}">
        <p14:creationId xmlns:p14="http://schemas.microsoft.com/office/powerpoint/2010/main" val="3257920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6BA79-634D-BCD6-6135-791F66B0F33D}"/>
              </a:ext>
            </a:extLst>
          </p:cNvPr>
          <p:cNvSpPr>
            <a:spLocks noGrp="1"/>
          </p:cNvSpPr>
          <p:nvPr>
            <p:ph type="title"/>
          </p:nvPr>
        </p:nvSpPr>
        <p:spPr>
          <a:xfrm>
            <a:off x="2983753" y="255598"/>
            <a:ext cx="6013921" cy="1325563"/>
          </a:xfrm>
        </p:spPr>
        <p:txBody>
          <a:bodyPr/>
          <a:lstStyle/>
          <a:p>
            <a:r>
              <a:rPr lang="pt-BR" dirty="0">
                <a:latin typeface="Comic Sans MS" panose="030F0702030302020204" pitchFamily="66" charset="0"/>
              </a:rPr>
              <a:t>Exemplos de serviços </a:t>
            </a:r>
          </a:p>
        </p:txBody>
      </p:sp>
      <p:sp>
        <p:nvSpPr>
          <p:cNvPr id="4" name="CaixaDeTexto 3">
            <a:extLst>
              <a:ext uri="{FF2B5EF4-FFF2-40B4-BE49-F238E27FC236}">
                <a16:creationId xmlns:a16="http://schemas.microsoft.com/office/drawing/2014/main" id="{12D46A8D-6962-4F73-F472-948FB696A1E9}"/>
              </a:ext>
            </a:extLst>
          </p:cNvPr>
          <p:cNvSpPr txBox="1"/>
          <p:nvPr/>
        </p:nvSpPr>
        <p:spPr>
          <a:xfrm>
            <a:off x="1267804" y="2797196"/>
            <a:ext cx="2021305" cy="369332"/>
          </a:xfrm>
          <a:prstGeom prst="rect">
            <a:avLst/>
          </a:prstGeom>
          <a:noFill/>
        </p:spPr>
        <p:txBody>
          <a:bodyPr wrap="square" rtlCol="0">
            <a:spAutoFit/>
          </a:bodyPr>
          <a:lstStyle/>
          <a:p>
            <a:r>
              <a:rPr lang="pt-BR" dirty="0">
                <a:latin typeface="Comic Sans MS" panose="030F0702030302020204" pitchFamily="66" charset="0"/>
              </a:rPr>
              <a:t>IaaS</a:t>
            </a:r>
          </a:p>
        </p:txBody>
      </p:sp>
      <p:sp>
        <p:nvSpPr>
          <p:cNvPr id="5" name="CaixaDeTexto 4">
            <a:extLst>
              <a:ext uri="{FF2B5EF4-FFF2-40B4-BE49-F238E27FC236}">
                <a16:creationId xmlns:a16="http://schemas.microsoft.com/office/drawing/2014/main" id="{8107A945-DB06-7E13-1499-002C18C10D1E}"/>
              </a:ext>
            </a:extLst>
          </p:cNvPr>
          <p:cNvSpPr txBox="1"/>
          <p:nvPr/>
        </p:nvSpPr>
        <p:spPr>
          <a:xfrm>
            <a:off x="5439403" y="2797196"/>
            <a:ext cx="2021305" cy="369332"/>
          </a:xfrm>
          <a:prstGeom prst="rect">
            <a:avLst/>
          </a:prstGeom>
          <a:noFill/>
        </p:spPr>
        <p:txBody>
          <a:bodyPr wrap="square" rtlCol="0">
            <a:spAutoFit/>
          </a:bodyPr>
          <a:lstStyle/>
          <a:p>
            <a:r>
              <a:rPr lang="pt-BR" dirty="0">
                <a:latin typeface="Comic Sans MS" panose="030F0702030302020204" pitchFamily="66" charset="0"/>
              </a:rPr>
              <a:t>PaaS</a:t>
            </a:r>
          </a:p>
        </p:txBody>
      </p:sp>
      <p:sp>
        <p:nvSpPr>
          <p:cNvPr id="6" name="CaixaDeTexto 5">
            <a:extLst>
              <a:ext uri="{FF2B5EF4-FFF2-40B4-BE49-F238E27FC236}">
                <a16:creationId xmlns:a16="http://schemas.microsoft.com/office/drawing/2014/main" id="{1B57379D-118B-D0FB-A48B-98D493FF54BC}"/>
              </a:ext>
            </a:extLst>
          </p:cNvPr>
          <p:cNvSpPr txBox="1"/>
          <p:nvPr/>
        </p:nvSpPr>
        <p:spPr>
          <a:xfrm>
            <a:off x="9461475" y="2797196"/>
            <a:ext cx="2021305" cy="369332"/>
          </a:xfrm>
          <a:prstGeom prst="rect">
            <a:avLst/>
          </a:prstGeom>
          <a:noFill/>
        </p:spPr>
        <p:txBody>
          <a:bodyPr wrap="square" rtlCol="0">
            <a:spAutoFit/>
          </a:bodyPr>
          <a:lstStyle/>
          <a:p>
            <a:r>
              <a:rPr lang="pt-BR" dirty="0">
                <a:latin typeface="Comic Sans MS" panose="030F0702030302020204" pitchFamily="66" charset="0"/>
              </a:rPr>
              <a:t>SaaS</a:t>
            </a:r>
          </a:p>
        </p:txBody>
      </p:sp>
      <p:pic>
        <p:nvPicPr>
          <p:cNvPr id="21506" name="Picture 2">
            <a:extLst>
              <a:ext uri="{FF2B5EF4-FFF2-40B4-BE49-F238E27FC236}">
                <a16:creationId xmlns:a16="http://schemas.microsoft.com/office/drawing/2014/main" id="{9E73EF7C-27CA-730B-C4FF-5EE1CAF28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60" y="334477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AEA9000E-E614-5317-6803-49B5AD430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872" y="334477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id="{39172671-3A9D-2118-72BE-52BA703C3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06" y="334477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a:extLst>
              <a:ext uri="{FF2B5EF4-FFF2-40B4-BE49-F238E27FC236}">
                <a16:creationId xmlns:a16="http://schemas.microsoft.com/office/drawing/2014/main" id="{0760F357-2326-20BF-1E3F-52B791FE6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105" y="3344779"/>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a:extLst>
              <a:ext uri="{FF2B5EF4-FFF2-40B4-BE49-F238E27FC236}">
                <a16:creationId xmlns:a16="http://schemas.microsoft.com/office/drawing/2014/main" id="{801E857D-24E6-8550-AB07-BACB6C9227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3063" y="3347787"/>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1516" name="Picture 12">
            <a:extLst>
              <a:ext uri="{FF2B5EF4-FFF2-40B4-BE49-F238E27FC236}">
                <a16:creationId xmlns:a16="http://schemas.microsoft.com/office/drawing/2014/main" id="{340BF3BA-525F-134F-8016-1072CD2E46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5763" y="3346604"/>
            <a:ext cx="1257300" cy="125730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96BA4CFF-79B5-C1EB-F3F5-F66B4660F4D0}"/>
              </a:ext>
            </a:extLst>
          </p:cNvPr>
          <p:cNvSpPr txBox="1"/>
          <p:nvPr/>
        </p:nvSpPr>
        <p:spPr>
          <a:xfrm>
            <a:off x="859742" y="4451287"/>
            <a:ext cx="674771" cy="369332"/>
          </a:xfrm>
          <a:prstGeom prst="rect">
            <a:avLst/>
          </a:prstGeom>
          <a:noFill/>
        </p:spPr>
        <p:txBody>
          <a:bodyPr wrap="square" rtlCol="0">
            <a:spAutoFit/>
          </a:bodyPr>
          <a:lstStyle/>
          <a:p>
            <a:r>
              <a:rPr lang="pt-BR" dirty="0">
                <a:latin typeface="Comic Sans MS" panose="030F0702030302020204" pitchFamily="66" charset="0"/>
              </a:rPr>
              <a:t>EC2</a:t>
            </a:r>
          </a:p>
        </p:txBody>
      </p:sp>
      <p:sp>
        <p:nvSpPr>
          <p:cNvPr id="8" name="CaixaDeTexto 7">
            <a:extLst>
              <a:ext uri="{FF2B5EF4-FFF2-40B4-BE49-F238E27FC236}">
                <a16:creationId xmlns:a16="http://schemas.microsoft.com/office/drawing/2014/main" id="{47EF4247-8D34-C4F0-A9A8-C1F94641E6E7}"/>
              </a:ext>
            </a:extLst>
          </p:cNvPr>
          <p:cNvSpPr txBox="1"/>
          <p:nvPr/>
        </p:nvSpPr>
        <p:spPr>
          <a:xfrm>
            <a:off x="2011122" y="4467261"/>
            <a:ext cx="674771" cy="369332"/>
          </a:xfrm>
          <a:prstGeom prst="rect">
            <a:avLst/>
          </a:prstGeom>
          <a:noFill/>
        </p:spPr>
        <p:txBody>
          <a:bodyPr wrap="square" rtlCol="0">
            <a:spAutoFit/>
          </a:bodyPr>
          <a:lstStyle/>
          <a:p>
            <a:r>
              <a:rPr lang="pt-BR" dirty="0">
                <a:latin typeface="Comic Sans MS" panose="030F0702030302020204" pitchFamily="66" charset="0"/>
              </a:rPr>
              <a:t>EBS</a:t>
            </a:r>
          </a:p>
        </p:txBody>
      </p:sp>
      <p:sp>
        <p:nvSpPr>
          <p:cNvPr id="9" name="CaixaDeTexto 8">
            <a:extLst>
              <a:ext uri="{FF2B5EF4-FFF2-40B4-BE49-F238E27FC236}">
                <a16:creationId xmlns:a16="http://schemas.microsoft.com/office/drawing/2014/main" id="{C9ECA36D-2034-EF71-3462-C70F5296E5BF}"/>
              </a:ext>
            </a:extLst>
          </p:cNvPr>
          <p:cNvSpPr txBox="1"/>
          <p:nvPr/>
        </p:nvSpPr>
        <p:spPr>
          <a:xfrm>
            <a:off x="4755254" y="4451287"/>
            <a:ext cx="1284361" cy="584775"/>
          </a:xfrm>
          <a:prstGeom prst="rect">
            <a:avLst/>
          </a:prstGeom>
          <a:noFill/>
        </p:spPr>
        <p:txBody>
          <a:bodyPr wrap="square" rtlCol="0">
            <a:spAutoFit/>
          </a:bodyPr>
          <a:lstStyle/>
          <a:p>
            <a:r>
              <a:rPr lang="pt-BR" sz="1600" dirty="0">
                <a:latin typeface="Comic Sans MS" panose="030F0702030302020204" pitchFamily="66" charset="0"/>
              </a:rPr>
              <a:t>Elastic</a:t>
            </a:r>
          </a:p>
          <a:p>
            <a:r>
              <a:rPr lang="pt-BR" sz="1600" dirty="0">
                <a:latin typeface="Comic Sans MS" panose="030F0702030302020204" pitchFamily="66" charset="0"/>
              </a:rPr>
              <a:t>BeanStalk </a:t>
            </a:r>
          </a:p>
        </p:txBody>
      </p:sp>
      <p:sp>
        <p:nvSpPr>
          <p:cNvPr id="10" name="CaixaDeTexto 9">
            <a:extLst>
              <a:ext uri="{FF2B5EF4-FFF2-40B4-BE49-F238E27FC236}">
                <a16:creationId xmlns:a16="http://schemas.microsoft.com/office/drawing/2014/main" id="{CBF768BC-AF95-CD15-314D-90FD29D0C91E}"/>
              </a:ext>
            </a:extLst>
          </p:cNvPr>
          <p:cNvSpPr txBox="1"/>
          <p:nvPr/>
        </p:nvSpPr>
        <p:spPr>
          <a:xfrm>
            <a:off x="6024918" y="4451287"/>
            <a:ext cx="1063801" cy="369332"/>
          </a:xfrm>
          <a:prstGeom prst="rect">
            <a:avLst/>
          </a:prstGeom>
          <a:noFill/>
        </p:spPr>
        <p:txBody>
          <a:bodyPr wrap="square" rtlCol="0">
            <a:spAutoFit/>
          </a:bodyPr>
          <a:lstStyle/>
          <a:p>
            <a:r>
              <a:rPr lang="pt-BR" dirty="0">
                <a:latin typeface="Comic Sans MS" panose="030F0702030302020204" pitchFamily="66" charset="0"/>
              </a:rPr>
              <a:t>Fargate</a:t>
            </a:r>
          </a:p>
        </p:txBody>
      </p:sp>
      <p:sp>
        <p:nvSpPr>
          <p:cNvPr id="11" name="CaixaDeTexto 10">
            <a:extLst>
              <a:ext uri="{FF2B5EF4-FFF2-40B4-BE49-F238E27FC236}">
                <a16:creationId xmlns:a16="http://schemas.microsoft.com/office/drawing/2014/main" id="{19E623AD-8602-E536-6DBA-FC5E738CB131}"/>
              </a:ext>
            </a:extLst>
          </p:cNvPr>
          <p:cNvSpPr txBox="1"/>
          <p:nvPr/>
        </p:nvSpPr>
        <p:spPr>
          <a:xfrm>
            <a:off x="8827076" y="4451287"/>
            <a:ext cx="1284361" cy="369332"/>
          </a:xfrm>
          <a:prstGeom prst="rect">
            <a:avLst/>
          </a:prstGeom>
          <a:noFill/>
        </p:spPr>
        <p:txBody>
          <a:bodyPr wrap="square" rtlCol="0">
            <a:spAutoFit/>
          </a:bodyPr>
          <a:lstStyle/>
          <a:p>
            <a:r>
              <a:rPr lang="pt-BR" dirty="0">
                <a:latin typeface="Comic Sans MS" panose="030F0702030302020204" pitchFamily="66" charset="0"/>
              </a:rPr>
              <a:t>Workmail</a:t>
            </a:r>
          </a:p>
        </p:txBody>
      </p:sp>
      <p:sp>
        <p:nvSpPr>
          <p:cNvPr id="12" name="CaixaDeTexto 11">
            <a:extLst>
              <a:ext uri="{FF2B5EF4-FFF2-40B4-BE49-F238E27FC236}">
                <a16:creationId xmlns:a16="http://schemas.microsoft.com/office/drawing/2014/main" id="{F0199F44-0F39-C782-E768-F2DD59B7EDAE}"/>
              </a:ext>
            </a:extLst>
          </p:cNvPr>
          <p:cNvSpPr txBox="1"/>
          <p:nvPr/>
        </p:nvSpPr>
        <p:spPr>
          <a:xfrm>
            <a:off x="10271858" y="4459274"/>
            <a:ext cx="839709" cy="369332"/>
          </a:xfrm>
          <a:prstGeom prst="rect">
            <a:avLst/>
          </a:prstGeom>
          <a:noFill/>
        </p:spPr>
        <p:txBody>
          <a:bodyPr wrap="square" rtlCol="0">
            <a:spAutoFit/>
          </a:bodyPr>
          <a:lstStyle/>
          <a:p>
            <a:r>
              <a:rPr lang="pt-BR" dirty="0">
                <a:latin typeface="Comic Sans MS" panose="030F0702030302020204" pitchFamily="66" charset="0"/>
              </a:rPr>
              <a:t>Chime</a:t>
            </a:r>
          </a:p>
        </p:txBody>
      </p:sp>
    </p:spTree>
    <p:extLst>
      <p:ext uri="{BB962C8B-B14F-4D97-AF65-F5344CB8AC3E}">
        <p14:creationId xmlns:p14="http://schemas.microsoft.com/office/powerpoint/2010/main" val="3180756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AWS Architecture Icons">
            <a:extLst>
              <a:ext uri="{FF2B5EF4-FFF2-40B4-BE49-F238E27FC236}">
                <a16:creationId xmlns:a16="http://schemas.microsoft.com/office/drawing/2014/main" id="{403F36B2-339D-6DED-FA1D-AE4912FA8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219" y="5878923"/>
            <a:ext cx="1623015" cy="85208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2FECB82-9B0D-35AB-E2A6-D14A02913F97}"/>
              </a:ext>
            </a:extLst>
          </p:cNvPr>
          <p:cNvSpPr>
            <a:spLocks noGrp="1"/>
          </p:cNvSpPr>
          <p:nvPr>
            <p:ph type="title"/>
          </p:nvPr>
        </p:nvSpPr>
        <p:spPr>
          <a:xfrm>
            <a:off x="9098702" y="1421859"/>
            <a:ext cx="2437624" cy="1325563"/>
          </a:xfrm>
        </p:spPr>
        <p:txBody>
          <a:bodyPr>
            <a:normAutofit/>
          </a:bodyPr>
          <a:lstStyle/>
          <a:p>
            <a:r>
              <a:rPr lang="pt-BR" sz="2800" dirty="0">
                <a:solidFill>
                  <a:srgbClr val="7030A0"/>
                </a:solidFill>
                <a:latin typeface="Comic Sans MS" panose="030F0702030302020204" pitchFamily="66" charset="0"/>
              </a:rPr>
              <a:t>Cloud híbrida</a:t>
            </a:r>
          </a:p>
        </p:txBody>
      </p:sp>
      <p:sp>
        <p:nvSpPr>
          <p:cNvPr id="4" name="Título 1">
            <a:extLst>
              <a:ext uri="{FF2B5EF4-FFF2-40B4-BE49-F238E27FC236}">
                <a16:creationId xmlns:a16="http://schemas.microsoft.com/office/drawing/2014/main" id="{19473F84-7434-FA04-4BBD-2C4CAE09A527}"/>
              </a:ext>
            </a:extLst>
          </p:cNvPr>
          <p:cNvSpPr txBox="1">
            <a:spLocks/>
          </p:cNvSpPr>
          <p:nvPr/>
        </p:nvSpPr>
        <p:spPr>
          <a:xfrm>
            <a:off x="2541956" y="254882"/>
            <a:ext cx="7397603" cy="907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dirty="0">
                <a:latin typeface="Comic Sans MS" panose="030F0702030302020204" pitchFamily="66" charset="0"/>
              </a:rPr>
              <a:t>Modelos de implantação de nuvem</a:t>
            </a:r>
          </a:p>
        </p:txBody>
      </p:sp>
      <p:sp>
        <p:nvSpPr>
          <p:cNvPr id="6" name="Título 1">
            <a:extLst>
              <a:ext uri="{FF2B5EF4-FFF2-40B4-BE49-F238E27FC236}">
                <a16:creationId xmlns:a16="http://schemas.microsoft.com/office/drawing/2014/main" id="{96531177-1BD4-722B-9A2B-ED52D79FCCE0}"/>
              </a:ext>
            </a:extLst>
          </p:cNvPr>
          <p:cNvSpPr txBox="1">
            <a:spLocks/>
          </p:cNvSpPr>
          <p:nvPr/>
        </p:nvSpPr>
        <p:spPr>
          <a:xfrm>
            <a:off x="4679103" y="1421860"/>
            <a:ext cx="24376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800" dirty="0">
                <a:solidFill>
                  <a:srgbClr val="7030A0"/>
                </a:solidFill>
                <a:latin typeface="Comic Sans MS" panose="030F0702030302020204" pitchFamily="66" charset="0"/>
              </a:rPr>
              <a:t>Cloud pública</a:t>
            </a:r>
          </a:p>
        </p:txBody>
      </p:sp>
      <p:sp>
        <p:nvSpPr>
          <p:cNvPr id="7" name="Título 1">
            <a:extLst>
              <a:ext uri="{FF2B5EF4-FFF2-40B4-BE49-F238E27FC236}">
                <a16:creationId xmlns:a16="http://schemas.microsoft.com/office/drawing/2014/main" id="{C12AD28D-B5D3-1FDC-A0B2-EC4607BC850E}"/>
              </a:ext>
            </a:extLst>
          </p:cNvPr>
          <p:cNvSpPr txBox="1">
            <a:spLocks/>
          </p:cNvSpPr>
          <p:nvPr/>
        </p:nvSpPr>
        <p:spPr>
          <a:xfrm>
            <a:off x="770139" y="1421859"/>
            <a:ext cx="24376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800" dirty="0">
                <a:solidFill>
                  <a:srgbClr val="7030A0"/>
                </a:solidFill>
                <a:latin typeface="Comic Sans MS" panose="030F0702030302020204" pitchFamily="66" charset="0"/>
              </a:rPr>
              <a:t>Cloud privada</a:t>
            </a:r>
          </a:p>
        </p:txBody>
      </p:sp>
      <p:pic>
        <p:nvPicPr>
          <p:cNvPr id="5124" name="Picture 4" descr="Azure - ícones de formas grátis">
            <a:extLst>
              <a:ext uri="{FF2B5EF4-FFF2-40B4-BE49-F238E27FC236}">
                <a16:creationId xmlns:a16="http://schemas.microsoft.com/office/drawing/2014/main" id="{427C6123-CA3C-043F-982F-33AE7E90D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103" y="5878923"/>
            <a:ext cx="852082" cy="85208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oogle Cloud&quot; Icon - Download for free – Iconduck">
            <a:extLst>
              <a:ext uri="{FF2B5EF4-FFF2-40B4-BE49-F238E27FC236}">
                <a16:creationId xmlns:a16="http://schemas.microsoft.com/office/drawing/2014/main" id="{61D0869E-AEEC-65F0-5321-D1A015CBD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6381" y="5918283"/>
            <a:ext cx="852082" cy="68483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ata center - Free electronics icons">
            <a:extLst>
              <a:ext uri="{FF2B5EF4-FFF2-40B4-BE49-F238E27FC236}">
                <a16:creationId xmlns:a16="http://schemas.microsoft.com/office/drawing/2014/main" id="{7AC59A37-5983-04C9-DABA-185AB77A20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1936" y="4452088"/>
            <a:ext cx="2405912" cy="24059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WS Architecture Icons">
            <a:extLst>
              <a:ext uri="{FF2B5EF4-FFF2-40B4-BE49-F238E27FC236}">
                <a16:creationId xmlns:a16="http://schemas.microsoft.com/office/drawing/2014/main" id="{23CA9227-053E-6A25-576C-8477D7AE3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89" r="15504"/>
          <a:stretch/>
        </p:blipFill>
        <p:spPr bwMode="auto">
          <a:xfrm>
            <a:off x="10993370" y="5236114"/>
            <a:ext cx="1085912" cy="85208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Esboço de duas setas opostas - ícones de setas grátis">
            <a:extLst>
              <a:ext uri="{FF2B5EF4-FFF2-40B4-BE49-F238E27FC236}">
                <a16:creationId xmlns:a16="http://schemas.microsoft.com/office/drawing/2014/main" id="{0778C271-67EA-5179-4BF0-D3E727E1B1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168346" y="5254405"/>
            <a:ext cx="801277" cy="801277"/>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5A1ADA7F-A3BF-B958-09B9-67BBA8456E41}"/>
              </a:ext>
            </a:extLst>
          </p:cNvPr>
          <p:cNvSpPr txBox="1">
            <a:spLocks/>
          </p:cNvSpPr>
          <p:nvPr/>
        </p:nvSpPr>
        <p:spPr>
          <a:xfrm>
            <a:off x="738570" y="2857739"/>
            <a:ext cx="2500762" cy="35962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dirty="0">
                <a:latin typeface="Comic Sans MS" panose="030F0702030302020204" pitchFamily="66" charset="0"/>
              </a:rPr>
              <a:t>Serviços de nuvem usados por uma empresa, não expostos para o público</a:t>
            </a:r>
          </a:p>
          <a:p>
            <a:endParaRPr lang="pt-BR" sz="1800" dirty="0">
              <a:latin typeface="Comic Sans MS" panose="030F0702030302020204" pitchFamily="66" charset="0"/>
            </a:endParaRPr>
          </a:p>
          <a:p>
            <a:endParaRPr lang="pt-BR" sz="1800" dirty="0">
              <a:latin typeface="Comic Sans MS" panose="030F0702030302020204" pitchFamily="66" charset="0"/>
            </a:endParaRPr>
          </a:p>
          <a:p>
            <a:r>
              <a:rPr lang="pt-BR" sz="1800" dirty="0">
                <a:latin typeface="Comic Sans MS" panose="030F0702030302020204" pitchFamily="66" charset="0"/>
              </a:rPr>
              <a:t>Controle completo</a:t>
            </a:r>
          </a:p>
          <a:p>
            <a:endParaRPr lang="pt-BR" sz="1800" dirty="0">
              <a:latin typeface="Comic Sans MS" panose="030F0702030302020204" pitchFamily="66" charset="0"/>
            </a:endParaRPr>
          </a:p>
          <a:p>
            <a:r>
              <a:rPr lang="pt-BR" sz="1800" dirty="0">
                <a:latin typeface="Comic Sans MS" panose="030F0702030302020204" pitchFamily="66" charset="0"/>
              </a:rPr>
              <a:t>Segurança para aplicações sensíveis</a:t>
            </a:r>
          </a:p>
          <a:p>
            <a:endParaRPr lang="pt-BR" sz="1800" dirty="0">
              <a:latin typeface="Comic Sans MS" panose="030F0702030302020204" pitchFamily="66" charset="0"/>
            </a:endParaRPr>
          </a:p>
          <a:p>
            <a:r>
              <a:rPr lang="pt-BR" sz="1800" dirty="0">
                <a:latin typeface="Comic Sans MS" panose="030F0702030302020204" pitchFamily="66" charset="0"/>
              </a:rPr>
              <a:t>Necessidades específicas de negócio</a:t>
            </a:r>
          </a:p>
          <a:p>
            <a:endParaRPr lang="pt-BR" sz="1800" dirty="0">
              <a:latin typeface="Comic Sans MS" panose="030F0702030302020204" pitchFamily="66" charset="0"/>
            </a:endParaRPr>
          </a:p>
          <a:p>
            <a:endParaRPr lang="pt-BR" sz="1800" dirty="0">
              <a:latin typeface="Comic Sans MS" panose="030F0702030302020204" pitchFamily="66" charset="0"/>
            </a:endParaRPr>
          </a:p>
        </p:txBody>
      </p:sp>
      <p:sp>
        <p:nvSpPr>
          <p:cNvPr id="10" name="Título 1">
            <a:extLst>
              <a:ext uri="{FF2B5EF4-FFF2-40B4-BE49-F238E27FC236}">
                <a16:creationId xmlns:a16="http://schemas.microsoft.com/office/drawing/2014/main" id="{048054FE-49FF-A39C-8103-15306EC29937}"/>
              </a:ext>
            </a:extLst>
          </p:cNvPr>
          <p:cNvSpPr txBox="1">
            <a:spLocks/>
          </p:cNvSpPr>
          <p:nvPr/>
        </p:nvSpPr>
        <p:spPr>
          <a:xfrm>
            <a:off x="4697903" y="2653976"/>
            <a:ext cx="2500762" cy="22051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dirty="0">
                <a:latin typeface="Comic Sans MS" panose="030F0702030302020204" pitchFamily="66" charset="0"/>
              </a:rPr>
              <a:t>Recursos de nuvem de propriedade e operado por um serviço de nuvem de terceiros provedor entregue em a internet</a:t>
            </a:r>
          </a:p>
          <a:p>
            <a:endParaRPr lang="pt-BR" sz="1800" dirty="0">
              <a:latin typeface="Comic Sans MS" panose="030F0702030302020204" pitchFamily="66" charset="0"/>
            </a:endParaRPr>
          </a:p>
          <a:p>
            <a:endParaRPr lang="pt-BR" sz="1800" dirty="0">
              <a:latin typeface="Comic Sans MS" panose="030F0702030302020204" pitchFamily="66" charset="0"/>
            </a:endParaRPr>
          </a:p>
        </p:txBody>
      </p:sp>
      <p:sp>
        <p:nvSpPr>
          <p:cNvPr id="11" name="Título 1">
            <a:extLst>
              <a:ext uri="{FF2B5EF4-FFF2-40B4-BE49-F238E27FC236}">
                <a16:creationId xmlns:a16="http://schemas.microsoft.com/office/drawing/2014/main" id="{6F26A2E0-C87F-1127-8439-812CE9A21C38}"/>
              </a:ext>
            </a:extLst>
          </p:cNvPr>
          <p:cNvSpPr txBox="1">
            <a:spLocks/>
          </p:cNvSpPr>
          <p:nvPr/>
        </p:nvSpPr>
        <p:spPr>
          <a:xfrm>
            <a:off x="9067133" y="2566550"/>
            <a:ext cx="2500762" cy="18855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dirty="0">
                <a:latin typeface="Comic Sans MS" panose="030F0702030302020204" pitchFamily="66" charset="0"/>
              </a:rPr>
              <a:t>Manter servidores on-premises ligados e estendendo algumas capacidades para nuvem</a:t>
            </a:r>
          </a:p>
          <a:p>
            <a:endParaRPr lang="pt-BR" sz="1800" dirty="0">
              <a:latin typeface="Comic Sans MS" panose="030F0702030302020204" pitchFamily="66" charset="0"/>
            </a:endParaRPr>
          </a:p>
          <a:p>
            <a:endParaRPr lang="pt-BR" sz="1800" dirty="0">
              <a:latin typeface="Comic Sans MS" panose="030F0702030302020204" pitchFamily="66" charset="0"/>
            </a:endParaRPr>
          </a:p>
        </p:txBody>
      </p:sp>
    </p:spTree>
    <p:extLst>
      <p:ext uri="{BB962C8B-B14F-4D97-AF65-F5344CB8AC3E}">
        <p14:creationId xmlns:p14="http://schemas.microsoft.com/office/powerpoint/2010/main" val="2041403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3E5AC849-4862-19AE-82FE-12F9631E61CD}"/>
              </a:ext>
            </a:extLst>
          </p:cNvPr>
          <p:cNvSpPr/>
          <p:nvPr/>
        </p:nvSpPr>
        <p:spPr>
          <a:xfrm>
            <a:off x="814192" y="296688"/>
            <a:ext cx="10775706" cy="769441"/>
          </a:xfrm>
          <a:prstGeom prst="rect">
            <a:avLst/>
          </a:prstGeom>
          <a:noFill/>
        </p:spPr>
        <p:txBody>
          <a:bodyPr wrap="none" lIns="91440" tIns="45720" rIns="91440" bIns="45720">
            <a:spAutoFit/>
          </a:bodyPr>
          <a:lstStyle/>
          <a:p>
            <a:pPr algn="ctr"/>
            <a:r>
              <a:rPr lang="pt-BR" sz="4400" dirty="0">
                <a:ln w="0"/>
                <a:effectLst>
                  <a:outerShdw blurRad="38100" dist="19050" dir="2700000" algn="tl" rotWithShape="0">
                    <a:schemeClr val="dk1">
                      <a:alpha val="40000"/>
                    </a:schemeClr>
                  </a:outerShdw>
                </a:effectLst>
                <a:latin typeface="Comic Sans MS" panose="030F0702030302020204" pitchFamily="66" charset="0"/>
              </a:rPr>
              <a:t>Seis vantagens da computação em nuvem</a:t>
            </a:r>
            <a:endParaRPr lang="pt-BR" sz="4400" b="0" cap="none" spc="0" dirty="0">
              <a:ln w="0"/>
              <a:solidFill>
                <a:schemeClr val="tx1"/>
              </a:solidFill>
              <a:effectLst>
                <a:outerShdw blurRad="38100" dist="19050" dir="2700000" algn="tl" rotWithShape="0">
                  <a:schemeClr val="dk1">
                    <a:alpha val="40000"/>
                  </a:schemeClr>
                </a:outerShdw>
              </a:effectLst>
              <a:latin typeface="Comic Sans MS" panose="030F0702030302020204" pitchFamily="66" charset="0"/>
            </a:endParaRPr>
          </a:p>
        </p:txBody>
      </p:sp>
      <p:sp>
        <p:nvSpPr>
          <p:cNvPr id="9" name="CaixaDeTexto 8">
            <a:extLst>
              <a:ext uri="{FF2B5EF4-FFF2-40B4-BE49-F238E27FC236}">
                <a16:creationId xmlns:a16="http://schemas.microsoft.com/office/drawing/2014/main" id="{D4E02C57-6225-7363-529C-7B99D3CCA133}"/>
              </a:ext>
            </a:extLst>
          </p:cNvPr>
          <p:cNvSpPr txBox="1"/>
          <p:nvPr/>
        </p:nvSpPr>
        <p:spPr>
          <a:xfrm>
            <a:off x="801666" y="1440494"/>
            <a:ext cx="10634597" cy="5016758"/>
          </a:xfrm>
          <a:prstGeom prst="rect">
            <a:avLst/>
          </a:prstGeom>
          <a:noFill/>
        </p:spPr>
        <p:txBody>
          <a:bodyPr wrap="square">
            <a:spAutoFit/>
          </a:bodyPr>
          <a:lstStyle/>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1. Despesas de capital comercial (CAPEX) por despesas operacionais (OPEX)</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Pagamento sob demanda: não possui hardware</a:t>
            </a:r>
          </a:p>
          <a:p>
            <a:pPr algn="l"/>
            <a:r>
              <a:rPr lang="pt-BR" sz="2000" b="1" dirty="0">
                <a:latin typeface="Comic Sans MS" panose="030F0902030302020204" pitchFamily="66" charset="0"/>
              </a:rPr>
              <a:t>Custo total de propriedade (TCO) e despesas operacionais (OPEX) reduzidos</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2. Beneficie-se de enormes economias de escala</a:t>
            </a:r>
          </a:p>
          <a:p>
            <a:pPr algn="l"/>
            <a:r>
              <a:rPr lang="pt-BR" sz="2000" b="1" dirty="0">
                <a:latin typeface="Comic Sans MS" panose="030F0902030302020204" pitchFamily="66" charset="0"/>
              </a:rPr>
              <a:t>Os preços são reduzidos porque a AWS é mais eficiente devido à grande escala</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3. Pare de adivinhar a capacidade</a:t>
            </a:r>
          </a:p>
          <a:p>
            <a:pPr algn="l"/>
            <a:r>
              <a:rPr lang="pt-BR" sz="2000" b="1" dirty="0">
                <a:latin typeface="Comic Sans MS" panose="030F0902030302020204" pitchFamily="66" charset="0"/>
              </a:rPr>
              <a:t> Dimensione com base no uso real medido</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4.  Aumentar velocidade e agilidade</a:t>
            </a:r>
          </a:p>
          <a:p>
            <a:pPr algn="l"/>
            <a:r>
              <a:rPr lang="pt-BR" sz="2000" b="1" dirty="0">
                <a:latin typeface="Comic Sans MS" panose="030F0902030302020204" pitchFamily="66" charset="0"/>
              </a:rPr>
              <a:t>5.  Pare de gastar dinheiro administrando e mantendo data centers</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6. Torne-se global em minutos: aproveite a infraestrutura global da AWS</a:t>
            </a:r>
            <a:endParaRPr lang="pt-BR" sz="2000" dirty="0">
              <a:latin typeface="Comic Sans MS" panose="030F0902030302020204" pitchFamily="66" charset="0"/>
            </a:endParaRPr>
          </a:p>
        </p:txBody>
      </p:sp>
    </p:spTree>
    <p:extLst>
      <p:ext uri="{BB962C8B-B14F-4D97-AF65-F5344CB8AC3E}">
        <p14:creationId xmlns:p14="http://schemas.microsoft.com/office/powerpoint/2010/main" val="3606599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3E5AC849-4862-19AE-82FE-12F9631E61CD}"/>
              </a:ext>
            </a:extLst>
          </p:cNvPr>
          <p:cNvSpPr/>
          <p:nvPr/>
        </p:nvSpPr>
        <p:spPr>
          <a:xfrm>
            <a:off x="1841326" y="346792"/>
            <a:ext cx="8969122" cy="769441"/>
          </a:xfrm>
          <a:prstGeom prst="rect">
            <a:avLst/>
          </a:prstGeom>
          <a:noFill/>
        </p:spPr>
        <p:txBody>
          <a:bodyPr wrap="none" lIns="91440" tIns="45720" rIns="91440" bIns="45720">
            <a:spAutoFit/>
          </a:bodyPr>
          <a:lstStyle/>
          <a:p>
            <a:pPr algn="l"/>
            <a:r>
              <a:rPr lang="pt-BR" sz="4400" dirty="0">
                <a:latin typeface="Comic Sans MS" panose="030F0902030302020204" pitchFamily="66" charset="0"/>
              </a:rPr>
              <a:t>Problemas resolvidos pela nuvem</a:t>
            </a:r>
          </a:p>
        </p:txBody>
      </p:sp>
      <p:sp>
        <p:nvSpPr>
          <p:cNvPr id="9" name="CaixaDeTexto 8">
            <a:extLst>
              <a:ext uri="{FF2B5EF4-FFF2-40B4-BE49-F238E27FC236}">
                <a16:creationId xmlns:a16="http://schemas.microsoft.com/office/drawing/2014/main" id="{D4E02C57-6225-7363-529C-7B99D3CCA133}"/>
              </a:ext>
            </a:extLst>
          </p:cNvPr>
          <p:cNvSpPr txBox="1"/>
          <p:nvPr/>
        </p:nvSpPr>
        <p:spPr>
          <a:xfrm>
            <a:off x="801666" y="1440494"/>
            <a:ext cx="10634597" cy="3785652"/>
          </a:xfrm>
          <a:prstGeom prst="rect">
            <a:avLst/>
          </a:prstGeom>
          <a:noFill/>
        </p:spPr>
        <p:txBody>
          <a:bodyPr wrap="square">
            <a:spAutoFit/>
          </a:bodyPr>
          <a:lstStyle/>
          <a:p>
            <a:pPr algn="l"/>
            <a:r>
              <a:rPr lang="pt-BR" sz="2000" b="1" dirty="0">
                <a:latin typeface="Comic Sans MS" panose="030F0902030302020204" pitchFamily="66" charset="0"/>
              </a:rPr>
              <a:t>• Flexibilidade: altere os tipos de recursos quando necessário</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 Custo-benefício: pague conforme usar, pelo que usar</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 Escalabilidade: acomoda cargas maiores tornando o hardware mais forte ou</a:t>
            </a:r>
          </a:p>
          <a:p>
            <a:pPr algn="l"/>
            <a:r>
              <a:rPr lang="pt-BR" sz="2000" b="1" dirty="0">
                <a:latin typeface="Comic Sans MS" panose="030F0902030302020204" pitchFamily="66" charset="0"/>
              </a:rPr>
              <a:t>adicionando nós adicionais</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 Elasticidade: capacidade de expansão e expansão quando necessário</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 Alta disponibilidade e tolerância a falhas: construída em data centers</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 Agilidade: desenvolver, testar e lançar rapidamente aplicativos de software</a:t>
            </a:r>
            <a:endParaRPr lang="pt-BR" sz="2000" dirty="0">
              <a:latin typeface="Comic Sans MS" panose="030F0902030302020204" pitchFamily="66" charset="0"/>
            </a:endParaRPr>
          </a:p>
        </p:txBody>
      </p:sp>
    </p:spTree>
    <p:extLst>
      <p:ext uri="{BB962C8B-B14F-4D97-AF65-F5344CB8AC3E}">
        <p14:creationId xmlns:p14="http://schemas.microsoft.com/office/powerpoint/2010/main" val="3586900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3E5AC849-4862-19AE-82FE-12F9631E61CD}"/>
              </a:ext>
            </a:extLst>
          </p:cNvPr>
          <p:cNvSpPr/>
          <p:nvPr/>
        </p:nvSpPr>
        <p:spPr>
          <a:xfrm>
            <a:off x="1104739" y="334265"/>
            <a:ext cx="10415031" cy="769441"/>
          </a:xfrm>
          <a:prstGeom prst="rect">
            <a:avLst/>
          </a:prstGeom>
          <a:noFill/>
        </p:spPr>
        <p:txBody>
          <a:bodyPr wrap="none" lIns="91440" tIns="45720" rIns="91440" bIns="45720">
            <a:spAutoFit/>
          </a:bodyPr>
          <a:lstStyle/>
          <a:p>
            <a:pPr algn="l"/>
            <a:r>
              <a:rPr lang="pt-BR" sz="4400" b="1" dirty="0">
                <a:latin typeface="Comic Sans MS" panose="030F0902030302020204" pitchFamily="66" charset="0"/>
              </a:rPr>
              <a:t>Preços da Nuvem – Visão Geral Rápida</a:t>
            </a:r>
          </a:p>
        </p:txBody>
      </p:sp>
      <p:sp>
        <p:nvSpPr>
          <p:cNvPr id="9" name="CaixaDeTexto 8">
            <a:extLst>
              <a:ext uri="{FF2B5EF4-FFF2-40B4-BE49-F238E27FC236}">
                <a16:creationId xmlns:a16="http://schemas.microsoft.com/office/drawing/2014/main" id="{D4E02C57-6225-7363-529C-7B99D3CCA133}"/>
              </a:ext>
            </a:extLst>
          </p:cNvPr>
          <p:cNvSpPr txBox="1"/>
          <p:nvPr/>
        </p:nvSpPr>
        <p:spPr>
          <a:xfrm>
            <a:off x="801666" y="1440494"/>
            <a:ext cx="10634597" cy="4401205"/>
          </a:xfrm>
          <a:prstGeom prst="rect">
            <a:avLst/>
          </a:prstGeom>
          <a:noFill/>
        </p:spPr>
        <p:txBody>
          <a:bodyPr wrap="square">
            <a:spAutoFit/>
          </a:bodyPr>
          <a:lstStyle/>
          <a:p>
            <a:pPr algn="l"/>
            <a:r>
              <a:rPr lang="pt-BR" sz="2000" b="1" dirty="0">
                <a:latin typeface="Comic Sans MS" panose="030F0902030302020204" pitchFamily="66" charset="0"/>
              </a:rPr>
              <a:t>• A AWS tem três fundamentos de precificação, seguindo a precificação pré-paga</a:t>
            </a:r>
          </a:p>
          <a:p>
            <a:pPr algn="l"/>
            <a:r>
              <a:rPr lang="pt-BR" sz="2000" b="1" dirty="0">
                <a:latin typeface="Comic Sans MS" panose="030F0902030302020204" pitchFamily="66" charset="0"/>
              </a:rPr>
              <a:t>modelo</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Calcular:</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 Pague pelo tempo de computação</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 Armazenar:</a:t>
            </a:r>
          </a:p>
          <a:p>
            <a:pPr algn="l"/>
            <a:r>
              <a:rPr lang="pt-BR" sz="2000" b="1" dirty="0">
                <a:latin typeface="Comic Sans MS" panose="030F0902030302020204" pitchFamily="66" charset="0"/>
              </a:rPr>
              <a:t>• Pague pelos dados armazenados na nuvem</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 Transferência de dados FORA da Nuvem</a:t>
            </a:r>
          </a:p>
          <a:p>
            <a:pPr algn="l"/>
            <a:r>
              <a:rPr lang="pt-BR" sz="2000" b="1" dirty="0">
                <a:latin typeface="Comic Sans MS" panose="030F0902030302020204" pitchFamily="66" charset="0"/>
              </a:rPr>
              <a:t>• A transferência de dados IN é gratuita</a:t>
            </a:r>
          </a:p>
          <a:p>
            <a:pPr algn="l"/>
            <a:endParaRPr lang="pt-BR" sz="2000" b="1" dirty="0">
              <a:latin typeface="Comic Sans MS" panose="030F0902030302020204" pitchFamily="66" charset="0"/>
            </a:endParaRPr>
          </a:p>
          <a:p>
            <a:pPr algn="l"/>
            <a:r>
              <a:rPr lang="pt-BR" sz="2000" b="1" dirty="0">
                <a:latin typeface="Comic Sans MS" panose="030F0902030302020204" pitchFamily="66" charset="0"/>
              </a:rPr>
              <a:t>Resolve o problema caro da TI tradicional</a:t>
            </a:r>
            <a:endParaRPr lang="pt-BR" sz="2000" dirty="0">
              <a:latin typeface="Comic Sans MS" panose="030F0902030302020204" pitchFamily="66" charset="0"/>
            </a:endParaRPr>
          </a:p>
        </p:txBody>
      </p:sp>
    </p:spTree>
    <p:extLst>
      <p:ext uri="{BB962C8B-B14F-4D97-AF65-F5344CB8AC3E}">
        <p14:creationId xmlns:p14="http://schemas.microsoft.com/office/powerpoint/2010/main" val="3592640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rvidor - ícones de eletrônicos grátis">
            <a:extLst>
              <a:ext uri="{FF2B5EF4-FFF2-40B4-BE49-F238E27FC236}">
                <a16:creationId xmlns:a16="http://schemas.microsoft.com/office/drawing/2014/main" id="{FD0BECA4-DCF3-9C35-4A3F-4AAED667A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0" y="2074944"/>
            <a:ext cx="3492500" cy="3492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etwork - Free networking icons">
            <a:extLst>
              <a:ext uri="{FF2B5EF4-FFF2-40B4-BE49-F238E27FC236}">
                <a16:creationId xmlns:a16="http://schemas.microsoft.com/office/drawing/2014/main" id="{460CCCD4-238A-F890-EDCD-4C1993554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3635116"/>
            <a:ext cx="1708150" cy="17081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c - Free computer icons">
            <a:extLst>
              <a:ext uri="{FF2B5EF4-FFF2-40B4-BE49-F238E27FC236}">
                <a16:creationId xmlns:a16="http://schemas.microsoft.com/office/drawing/2014/main" id="{68EDE2B7-3515-B12E-3695-3D3BABB4E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999" y="3635116"/>
            <a:ext cx="1708150" cy="170815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Free Next Vector Art - Download 82+ Next Icons &amp; Graphics - Pixabay">
            <a:extLst>
              <a:ext uri="{FF2B5EF4-FFF2-40B4-BE49-F238E27FC236}">
                <a16:creationId xmlns:a16="http://schemas.microsoft.com/office/drawing/2014/main" id="{9CACA926-ACDF-E0E5-99B6-529E0C9D5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2025" y="2761734"/>
            <a:ext cx="914400" cy="667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Free Next Vector Art - Download 82+ Next Icons &amp; Graphics - Pixabay">
            <a:extLst>
              <a:ext uri="{FF2B5EF4-FFF2-40B4-BE49-F238E27FC236}">
                <a16:creationId xmlns:a16="http://schemas.microsoft.com/office/drawing/2014/main" id="{7037138B-B872-E74F-14DB-746CFF0B1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6825" y="2761734"/>
            <a:ext cx="914400" cy="6672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Free Next Vector Art - Download 82+ Next Icons &amp; Graphics - Pixabay">
            <a:extLst>
              <a:ext uri="{FF2B5EF4-FFF2-40B4-BE49-F238E27FC236}">
                <a16:creationId xmlns:a16="http://schemas.microsoft.com/office/drawing/2014/main" id="{83F304EB-1B71-BBE4-B7E4-FA0A6FAB70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3502025" y="5009633"/>
            <a:ext cx="914400" cy="6672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Free Next Vector Art - Download 82+ Next Icons &amp; Graphics - Pixabay">
            <a:extLst>
              <a:ext uri="{FF2B5EF4-FFF2-40B4-BE49-F238E27FC236}">
                <a16:creationId xmlns:a16="http://schemas.microsoft.com/office/drawing/2014/main" id="{D80736D6-9529-68D6-55DE-459BE3BBAE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7616825" y="5009633"/>
            <a:ext cx="914400" cy="667265"/>
          </a:xfrm>
          <a:prstGeom prst="rect">
            <a:avLst/>
          </a:prstGeom>
          <a:noFill/>
          <a:extLst>
            <a:ext uri="{909E8E84-426E-40DD-AFC4-6F175D3DCCD1}">
              <a14:hiddenFill xmlns:a14="http://schemas.microsoft.com/office/drawing/2010/main">
                <a:solidFill>
                  <a:srgbClr val="FFFFFF"/>
                </a:solidFill>
              </a14:hiddenFill>
            </a:ext>
          </a:extLst>
        </p:spPr>
      </p:pic>
      <p:sp>
        <p:nvSpPr>
          <p:cNvPr id="9" name="Espaço Reservado para Conteúdo 2">
            <a:extLst>
              <a:ext uri="{FF2B5EF4-FFF2-40B4-BE49-F238E27FC236}">
                <a16:creationId xmlns:a16="http://schemas.microsoft.com/office/drawing/2014/main" id="{6F15C460-DAF2-7096-096F-8F5FC97E331B}"/>
              </a:ext>
            </a:extLst>
          </p:cNvPr>
          <p:cNvSpPr>
            <a:spLocks noGrp="1"/>
          </p:cNvSpPr>
          <p:nvPr>
            <p:ph idx="1"/>
          </p:nvPr>
        </p:nvSpPr>
        <p:spPr>
          <a:xfrm>
            <a:off x="3502023" y="847467"/>
            <a:ext cx="5499101" cy="967046"/>
          </a:xfrm>
        </p:spPr>
        <p:txBody>
          <a:bodyPr/>
          <a:lstStyle/>
          <a:p>
            <a:pPr marL="0" indent="0">
              <a:buNone/>
            </a:pPr>
            <a:r>
              <a:rPr lang="pt-BR" dirty="0">
                <a:latin typeface="Comic Sans MS" panose="030F0902030302020204" pitchFamily="66" charset="0"/>
                <a:cs typeface="Calibri" panose="020F0502020204030204" pitchFamily="34" charset="0"/>
              </a:rPr>
              <a:t>Como um website funciona?</a:t>
            </a:r>
          </a:p>
          <a:p>
            <a:endParaRPr lang="pt-BR" dirty="0"/>
          </a:p>
        </p:txBody>
      </p:sp>
      <p:sp>
        <p:nvSpPr>
          <p:cNvPr id="10" name="Espaço Reservado para Conteúdo 2">
            <a:extLst>
              <a:ext uri="{FF2B5EF4-FFF2-40B4-BE49-F238E27FC236}">
                <a16:creationId xmlns:a16="http://schemas.microsoft.com/office/drawing/2014/main" id="{4A912811-E1C1-864E-1443-0A3343CE14AB}"/>
              </a:ext>
            </a:extLst>
          </p:cNvPr>
          <p:cNvSpPr txBox="1">
            <a:spLocks/>
          </p:cNvSpPr>
          <p:nvPr/>
        </p:nvSpPr>
        <p:spPr>
          <a:xfrm>
            <a:off x="1150746" y="5567444"/>
            <a:ext cx="1438656" cy="967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latin typeface="Comic Sans MS" panose="030F0902030302020204" pitchFamily="66" charset="0"/>
                <a:cs typeface="Calibri" panose="020F0502020204030204" pitchFamily="34" charset="0"/>
              </a:rPr>
              <a:t>Cliente</a:t>
            </a:r>
          </a:p>
          <a:p>
            <a:endParaRPr lang="pt-BR" dirty="0"/>
          </a:p>
        </p:txBody>
      </p:sp>
      <p:sp>
        <p:nvSpPr>
          <p:cNvPr id="11" name="Espaço Reservado para Conteúdo 2">
            <a:extLst>
              <a:ext uri="{FF2B5EF4-FFF2-40B4-BE49-F238E27FC236}">
                <a16:creationId xmlns:a16="http://schemas.microsoft.com/office/drawing/2014/main" id="{0C596CD5-72BC-0704-D4E9-B6231FFC1776}"/>
              </a:ext>
            </a:extLst>
          </p:cNvPr>
          <p:cNvSpPr txBox="1">
            <a:spLocks/>
          </p:cNvSpPr>
          <p:nvPr/>
        </p:nvSpPr>
        <p:spPr>
          <a:xfrm>
            <a:off x="5491563" y="5567444"/>
            <a:ext cx="1438656" cy="967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latin typeface="Comic Sans MS" panose="030F0902030302020204" pitchFamily="66" charset="0"/>
                <a:cs typeface="Calibri" panose="020F0502020204030204" pitchFamily="34" charset="0"/>
              </a:rPr>
              <a:t>Rede</a:t>
            </a:r>
          </a:p>
          <a:p>
            <a:endParaRPr lang="pt-BR" dirty="0"/>
          </a:p>
        </p:txBody>
      </p:sp>
      <p:sp>
        <p:nvSpPr>
          <p:cNvPr id="13" name="Espaço Reservado para Conteúdo 2">
            <a:extLst>
              <a:ext uri="{FF2B5EF4-FFF2-40B4-BE49-F238E27FC236}">
                <a16:creationId xmlns:a16="http://schemas.microsoft.com/office/drawing/2014/main" id="{7689084F-1E90-E55E-AD95-2C0980D257B5}"/>
              </a:ext>
            </a:extLst>
          </p:cNvPr>
          <p:cNvSpPr txBox="1">
            <a:spLocks/>
          </p:cNvSpPr>
          <p:nvPr/>
        </p:nvSpPr>
        <p:spPr>
          <a:xfrm>
            <a:off x="9534346" y="5677180"/>
            <a:ext cx="2068468" cy="517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latin typeface="Comic Sans MS" panose="030F0902030302020204" pitchFamily="66" charset="0"/>
                <a:cs typeface="Calibri" panose="020F0502020204030204" pitchFamily="34" charset="0"/>
              </a:rPr>
              <a:t>Servidor</a:t>
            </a:r>
          </a:p>
          <a:p>
            <a:endParaRPr lang="pt-BR" dirty="0"/>
          </a:p>
        </p:txBody>
      </p:sp>
    </p:spTree>
    <p:extLst>
      <p:ext uri="{BB962C8B-B14F-4D97-AF65-F5344CB8AC3E}">
        <p14:creationId xmlns:p14="http://schemas.microsoft.com/office/powerpoint/2010/main" val="906000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9473F84-7434-FA04-4BBD-2C4CAE09A527}"/>
              </a:ext>
            </a:extLst>
          </p:cNvPr>
          <p:cNvSpPr txBox="1">
            <a:spLocks/>
          </p:cNvSpPr>
          <p:nvPr/>
        </p:nvSpPr>
        <p:spPr>
          <a:xfrm>
            <a:off x="3185266" y="0"/>
            <a:ext cx="7397603" cy="907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dirty="0">
                <a:solidFill>
                  <a:srgbClr val="18A841"/>
                </a:solidFill>
                <a:effectLst/>
                <a:latin typeface="Comic Sans MS" panose="030F0902030302020204" pitchFamily="66" charset="0"/>
              </a:rPr>
              <a:t>Serviços sob demanda</a:t>
            </a:r>
            <a:endParaRPr lang="pt-BR" sz="3600" dirty="0">
              <a:latin typeface="Comic Sans MS" panose="030F0902030302020204" pitchFamily="66" charset="0"/>
            </a:endParaRPr>
          </a:p>
        </p:txBody>
      </p:sp>
      <p:sp>
        <p:nvSpPr>
          <p:cNvPr id="10" name="Título 1">
            <a:extLst>
              <a:ext uri="{FF2B5EF4-FFF2-40B4-BE49-F238E27FC236}">
                <a16:creationId xmlns:a16="http://schemas.microsoft.com/office/drawing/2014/main" id="{048054FE-49FF-A39C-8103-15306EC29937}"/>
              </a:ext>
            </a:extLst>
          </p:cNvPr>
          <p:cNvSpPr txBox="1">
            <a:spLocks/>
          </p:cNvSpPr>
          <p:nvPr/>
        </p:nvSpPr>
        <p:spPr>
          <a:xfrm>
            <a:off x="488515" y="688933"/>
            <a:ext cx="11285951" cy="607512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pt-BR" sz="2200" dirty="0">
                <a:latin typeface="Comic Sans MS" panose="030F0902030302020204" pitchFamily="66" charset="0"/>
              </a:rPr>
            </a:br>
            <a:endParaRPr lang="pt-BR" sz="2200" dirty="0">
              <a:latin typeface="Comic Sans MS" panose="030F0902030302020204" pitchFamily="66" charset="0"/>
            </a:endParaRPr>
          </a:p>
          <a:p>
            <a:r>
              <a:rPr lang="pt-BR" sz="2200" dirty="0">
                <a:latin typeface="Comic Sans MS" panose="030F0902030302020204" pitchFamily="66" charset="0"/>
              </a:rPr>
              <a:t>O que é um serviço sob demanda?</a:t>
            </a:r>
          </a:p>
          <a:p>
            <a:br>
              <a:rPr lang="pt-BR" sz="2200" dirty="0">
                <a:latin typeface="Comic Sans MS" panose="030F0902030302020204" pitchFamily="66" charset="0"/>
              </a:rPr>
            </a:br>
            <a:endParaRPr lang="pt-BR" sz="2200" dirty="0">
              <a:latin typeface="Comic Sans MS" panose="030F0902030302020204" pitchFamily="66" charset="0"/>
            </a:endParaRPr>
          </a:p>
          <a:p>
            <a:r>
              <a:rPr lang="pt-BR" sz="2200" dirty="0">
                <a:latin typeface="Comic Sans MS" panose="030F0902030302020204" pitchFamily="66" charset="0"/>
              </a:rPr>
              <a:t>Imagine que vamos criar</a:t>
            </a:r>
            <a:r>
              <a:rPr lang="pt-BR" sz="2200" dirty="0">
                <a:solidFill>
                  <a:srgbClr val="5724C2"/>
                </a:solidFill>
                <a:effectLst/>
                <a:latin typeface="Comic Sans MS" panose="030F0902030302020204" pitchFamily="66" charset="0"/>
              </a:rPr>
              <a:t> um site</a:t>
            </a:r>
            <a:r>
              <a:rPr lang="pt-BR" sz="2200" dirty="0">
                <a:latin typeface="Comic Sans MS" panose="030F0902030302020204" pitchFamily="66" charset="0"/>
              </a:rPr>
              <a:t> para publicar notícias </a:t>
            </a:r>
          </a:p>
          <a:p>
            <a:br>
              <a:rPr lang="pt-BR" sz="2200" dirty="0">
                <a:latin typeface="Comic Sans MS" panose="030F0902030302020204" pitchFamily="66" charset="0"/>
              </a:rPr>
            </a:br>
            <a:endParaRPr lang="pt-BR" sz="2200" dirty="0">
              <a:latin typeface="Comic Sans MS" panose="030F0902030302020204" pitchFamily="66" charset="0"/>
            </a:endParaRPr>
          </a:p>
          <a:p>
            <a:r>
              <a:rPr lang="pt-BR" sz="2200" dirty="0">
                <a:latin typeface="Comic Sans MS" panose="030F0902030302020204" pitchFamily="66" charset="0"/>
              </a:rPr>
              <a:t>Precisamos de um </a:t>
            </a:r>
            <a:r>
              <a:rPr lang="pt-BR" sz="2200" dirty="0">
                <a:solidFill>
                  <a:srgbClr val="E59E25"/>
                </a:solidFill>
                <a:effectLst/>
                <a:latin typeface="Comic Sans MS" panose="030F0902030302020204" pitchFamily="66" charset="0"/>
              </a:rPr>
              <a:t>servidor</a:t>
            </a:r>
            <a:r>
              <a:rPr lang="pt-BR" sz="2200" dirty="0">
                <a:latin typeface="Comic Sans MS" panose="030F0902030302020204" pitchFamily="66" charset="0"/>
              </a:rPr>
              <a:t> que vai servir (rodar) essa página</a:t>
            </a:r>
          </a:p>
          <a:p>
            <a:br>
              <a:rPr lang="pt-BR" sz="2200" dirty="0">
                <a:latin typeface="Comic Sans MS" panose="030F0902030302020204" pitchFamily="66" charset="0"/>
              </a:rPr>
            </a:br>
            <a:endParaRPr lang="pt-BR" sz="2200" dirty="0">
              <a:latin typeface="Comic Sans MS" panose="030F0902030302020204" pitchFamily="66" charset="0"/>
            </a:endParaRPr>
          </a:p>
          <a:p>
            <a:r>
              <a:rPr lang="pt-BR" sz="2200" dirty="0">
                <a:latin typeface="Comic Sans MS" panose="030F0902030302020204" pitchFamily="66" charset="0"/>
              </a:rPr>
              <a:t>Precisamos de um </a:t>
            </a:r>
            <a:r>
              <a:rPr lang="pt-BR" sz="2200" dirty="0">
                <a:solidFill>
                  <a:srgbClr val="E59E25"/>
                </a:solidFill>
                <a:effectLst/>
                <a:latin typeface="Comic Sans MS" panose="030F0902030302020204" pitchFamily="66" charset="0"/>
              </a:rPr>
              <a:t>armazenamento</a:t>
            </a:r>
            <a:r>
              <a:rPr lang="pt-BR" sz="2200" dirty="0">
                <a:latin typeface="Comic Sans MS" panose="030F0902030302020204" pitchFamily="66" charset="0"/>
              </a:rPr>
              <a:t> para as fotos e vídeos</a:t>
            </a:r>
          </a:p>
          <a:p>
            <a:br>
              <a:rPr lang="pt-BR" sz="2200" dirty="0">
                <a:latin typeface="Comic Sans MS" panose="030F0902030302020204" pitchFamily="66" charset="0"/>
              </a:rPr>
            </a:br>
            <a:endParaRPr lang="pt-BR" sz="2200" dirty="0">
              <a:latin typeface="Comic Sans MS" panose="030F0902030302020204" pitchFamily="66" charset="0"/>
            </a:endParaRPr>
          </a:p>
          <a:p>
            <a:r>
              <a:rPr lang="pt-BR" sz="2200" dirty="0">
                <a:latin typeface="Comic Sans MS" panose="030F0902030302020204" pitchFamily="66" charset="0"/>
              </a:rPr>
              <a:t>Precisamos de um </a:t>
            </a:r>
            <a:r>
              <a:rPr lang="pt-BR" sz="2200" dirty="0">
                <a:solidFill>
                  <a:srgbClr val="E59E25"/>
                </a:solidFill>
                <a:effectLst/>
                <a:latin typeface="Comic Sans MS" panose="030F0902030302020204" pitchFamily="66" charset="0"/>
              </a:rPr>
              <a:t>banco de dados</a:t>
            </a:r>
            <a:r>
              <a:rPr lang="pt-BR" sz="2200" dirty="0">
                <a:latin typeface="Comic Sans MS" panose="030F0902030302020204" pitchFamily="66" charset="0"/>
              </a:rPr>
              <a:t>, onde vamos armazenas as informações</a:t>
            </a:r>
          </a:p>
          <a:p>
            <a:br>
              <a:rPr lang="pt-BR" sz="2200" dirty="0">
                <a:latin typeface="Comic Sans MS" panose="030F0902030302020204" pitchFamily="66" charset="0"/>
              </a:rPr>
            </a:br>
            <a:endParaRPr lang="pt-BR" sz="2200" dirty="0">
              <a:latin typeface="Comic Sans MS" panose="030F0902030302020204" pitchFamily="66" charset="0"/>
            </a:endParaRPr>
          </a:p>
          <a:p>
            <a:r>
              <a:rPr lang="pt-BR" sz="2200" dirty="0">
                <a:latin typeface="Comic Sans MS" panose="030F0902030302020204" pitchFamily="66" charset="0"/>
              </a:rPr>
              <a:t>É melhor a gente </a:t>
            </a:r>
            <a:r>
              <a:rPr lang="pt-BR" sz="2200" dirty="0">
                <a:solidFill>
                  <a:srgbClr val="FB5F2C"/>
                </a:solidFill>
                <a:effectLst/>
                <a:latin typeface="Comic Sans MS" panose="030F0902030302020204" pitchFamily="66" charset="0"/>
              </a:rPr>
              <a:t>COMPRAR</a:t>
            </a:r>
            <a:r>
              <a:rPr lang="pt-BR" sz="2200" dirty="0">
                <a:latin typeface="Comic Sans MS" panose="030F0902030302020204" pitchFamily="66" charset="0"/>
              </a:rPr>
              <a:t> isso tudo: servidor, discos para armazenamento, licenças de uso de banco de dados</a:t>
            </a:r>
          </a:p>
          <a:p>
            <a:br>
              <a:rPr lang="pt-BR" sz="2200" dirty="0">
                <a:latin typeface="Comic Sans MS" panose="030F0902030302020204" pitchFamily="66" charset="0"/>
              </a:rPr>
            </a:br>
            <a:endParaRPr lang="pt-BR" sz="2200" dirty="0">
              <a:latin typeface="Comic Sans MS" panose="030F0902030302020204" pitchFamily="66" charset="0"/>
            </a:endParaRPr>
          </a:p>
          <a:p>
            <a:r>
              <a:rPr lang="pt-BR" sz="2200" dirty="0">
                <a:latin typeface="Comic Sans MS" panose="030F0902030302020204" pitchFamily="66" charset="0"/>
              </a:rPr>
              <a:t>Ou seria melhor consumir esses recursos como serviço de um provedor e </a:t>
            </a:r>
            <a:r>
              <a:rPr lang="pt-BR" sz="2200" dirty="0">
                <a:solidFill>
                  <a:srgbClr val="1AA9B2"/>
                </a:solidFill>
                <a:effectLst/>
                <a:latin typeface="Comic Sans MS" panose="030F0902030302020204" pitchFamily="66" charset="0"/>
              </a:rPr>
              <a:t>PAGAR APENAS</a:t>
            </a:r>
            <a:r>
              <a:rPr lang="pt-BR" sz="2200" dirty="0">
                <a:latin typeface="Comic Sans MS" panose="030F0902030302020204" pitchFamily="66" charset="0"/>
              </a:rPr>
              <a:t> o que de fato for </a:t>
            </a:r>
            <a:r>
              <a:rPr lang="pt-BR" sz="2200" dirty="0">
                <a:solidFill>
                  <a:srgbClr val="1AA9B2"/>
                </a:solidFill>
                <a:effectLst/>
                <a:latin typeface="Comic Sans MS" panose="030F0902030302020204" pitchFamily="66" charset="0"/>
              </a:rPr>
              <a:t>UTILIZADO</a:t>
            </a:r>
            <a:r>
              <a:rPr lang="pt-BR" sz="2200" dirty="0">
                <a:latin typeface="Comic Sans MS" panose="030F0902030302020204" pitchFamily="66" charset="0"/>
              </a:rPr>
              <a:t>?</a:t>
            </a:r>
          </a:p>
          <a:p>
            <a:br>
              <a:rPr lang="pt-BR" sz="2200" dirty="0">
                <a:latin typeface="Comic Sans MS" panose="030F0902030302020204" pitchFamily="66" charset="0"/>
              </a:rPr>
            </a:br>
            <a:endParaRPr lang="pt-BR" sz="2200" dirty="0">
              <a:latin typeface="Comic Sans MS" panose="030F0902030302020204" pitchFamily="66" charset="0"/>
            </a:endParaRPr>
          </a:p>
          <a:p>
            <a:r>
              <a:rPr lang="pt-BR" sz="2200" dirty="0">
                <a:latin typeface="Comic Sans MS" panose="030F0902030302020204" pitchFamily="66" charset="0"/>
              </a:rPr>
              <a:t>Salvo raras exceções, pagar apenas o que utilizamos faz mais sentido.</a:t>
            </a:r>
          </a:p>
          <a:p>
            <a:br>
              <a:rPr lang="pt-BR" sz="2200" dirty="0">
                <a:latin typeface="Comic Sans MS" panose="030F0902030302020204" pitchFamily="66" charset="0"/>
              </a:rPr>
            </a:br>
            <a:endParaRPr lang="pt-BR" sz="2200" dirty="0">
              <a:latin typeface="Comic Sans MS" panose="030F0902030302020204" pitchFamily="66" charset="0"/>
            </a:endParaRPr>
          </a:p>
          <a:p>
            <a:r>
              <a:rPr lang="pt-BR" sz="2200" dirty="0">
                <a:latin typeface="Comic Sans MS" panose="030F0902030302020204" pitchFamily="66" charset="0"/>
              </a:rPr>
              <a:t>Exemplo para comparação: </a:t>
            </a:r>
            <a:r>
              <a:rPr lang="pt-BR" sz="2200" dirty="0">
                <a:solidFill>
                  <a:srgbClr val="0D3A99"/>
                </a:solidFill>
                <a:effectLst/>
                <a:latin typeface="Comic Sans MS" panose="030F0902030302020204" pitchFamily="66" charset="0"/>
              </a:rPr>
              <a:t>Energia elétrica</a:t>
            </a:r>
            <a:endParaRPr lang="pt-BR" sz="2200" dirty="0">
              <a:latin typeface="Comic Sans MS" panose="030F0902030302020204" pitchFamily="66" charset="0"/>
            </a:endParaRPr>
          </a:p>
          <a:p>
            <a:br>
              <a:rPr lang="pt-BR" sz="2200" dirty="0">
                <a:latin typeface="Comic Sans MS" panose="030F0902030302020204" pitchFamily="66" charset="0"/>
              </a:rPr>
            </a:br>
            <a:endParaRPr lang="pt-BR" sz="2200" dirty="0">
              <a:latin typeface="Comic Sans MS" panose="030F0902030302020204" pitchFamily="66" charset="0"/>
            </a:endParaRPr>
          </a:p>
          <a:p>
            <a:br>
              <a:rPr lang="pt-BR" sz="2200" dirty="0">
                <a:latin typeface="Comic Sans MS" panose="030F0902030302020204" pitchFamily="66" charset="0"/>
              </a:rPr>
            </a:br>
            <a:endParaRPr lang="pt-BR" sz="2200" dirty="0">
              <a:latin typeface="Comic Sans MS" panose="030F0902030302020204" pitchFamily="66" charset="0"/>
            </a:endParaRPr>
          </a:p>
          <a:p>
            <a:r>
              <a:rPr lang="pt-BR" sz="2200" dirty="0">
                <a:latin typeface="Comic Sans MS" panose="030F0902030302020204" pitchFamily="66" charset="0"/>
              </a:rPr>
              <a:t>O que é mais fácil? Plugar nossa residência a uma companhia de energia</a:t>
            </a:r>
          </a:p>
          <a:p>
            <a:br>
              <a:rPr lang="pt-BR" sz="2200" dirty="0">
                <a:latin typeface="Comic Sans MS" panose="030F0902030302020204" pitchFamily="66" charset="0"/>
              </a:rPr>
            </a:br>
            <a:endParaRPr lang="pt-BR" sz="2200" dirty="0">
              <a:latin typeface="Comic Sans MS" panose="030F0902030302020204" pitchFamily="66" charset="0"/>
            </a:endParaRPr>
          </a:p>
          <a:p>
            <a:r>
              <a:rPr lang="pt-BR" sz="2200" dirty="0">
                <a:latin typeface="Comic Sans MS" panose="030F0902030302020204" pitchFamily="66" charset="0"/>
              </a:rPr>
              <a:t>Ou ser a própria companhia que vai fornecedor a energia (</a:t>
            </a:r>
            <a:r>
              <a:rPr lang="pt-BR" sz="2200" b="1" dirty="0">
                <a:solidFill>
                  <a:srgbClr val="FC1233"/>
                </a:solidFill>
                <a:effectLst/>
                <a:latin typeface="Comic Sans MS" panose="030F0902030302020204" pitchFamily="66" charset="0"/>
              </a:rPr>
              <a:t>GRANDE INVESTIMENTO</a:t>
            </a:r>
            <a:r>
              <a:rPr lang="pt-BR" sz="2200" dirty="0">
                <a:latin typeface="Comic Sans MS" panose="030F0902030302020204" pitchFamily="66" charset="0"/>
              </a:rPr>
              <a:t>)</a:t>
            </a:r>
          </a:p>
          <a:p>
            <a:endParaRPr lang="pt-BR" sz="1800" dirty="0">
              <a:latin typeface="Comic Sans MS" panose="030F0702030302020204" pitchFamily="66" charset="0"/>
            </a:endParaRPr>
          </a:p>
          <a:p>
            <a:endParaRPr lang="pt-BR" sz="1800" dirty="0">
              <a:latin typeface="Comic Sans MS" panose="030F0702030302020204" pitchFamily="66" charset="0"/>
            </a:endParaRPr>
          </a:p>
        </p:txBody>
      </p:sp>
    </p:spTree>
    <p:extLst>
      <p:ext uri="{BB962C8B-B14F-4D97-AF65-F5344CB8AC3E}">
        <p14:creationId xmlns:p14="http://schemas.microsoft.com/office/powerpoint/2010/main" val="2215525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9473F84-7434-FA04-4BBD-2C4CAE09A527}"/>
              </a:ext>
            </a:extLst>
          </p:cNvPr>
          <p:cNvSpPr txBox="1">
            <a:spLocks/>
          </p:cNvSpPr>
          <p:nvPr/>
        </p:nvSpPr>
        <p:spPr>
          <a:xfrm>
            <a:off x="989556" y="0"/>
            <a:ext cx="10584491" cy="90723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dirty="0">
                <a:solidFill>
                  <a:srgbClr val="E59E25"/>
                </a:solidFill>
                <a:effectLst/>
                <a:latin typeface="Comic Sans MS" panose="030F0902030302020204" pitchFamily="66" charset="0"/>
              </a:rPr>
              <a:t>SERVIÇOS GERENCIADOS e NÃO GERENCIADOS</a:t>
            </a:r>
            <a:endParaRPr lang="pt-BR" sz="3600" dirty="0">
              <a:latin typeface="Comic Sans MS" panose="030F0902030302020204" pitchFamily="66" charset="0"/>
            </a:endParaRPr>
          </a:p>
        </p:txBody>
      </p:sp>
      <p:sp>
        <p:nvSpPr>
          <p:cNvPr id="10" name="Título 1">
            <a:extLst>
              <a:ext uri="{FF2B5EF4-FFF2-40B4-BE49-F238E27FC236}">
                <a16:creationId xmlns:a16="http://schemas.microsoft.com/office/drawing/2014/main" id="{048054FE-49FF-A39C-8103-15306EC29937}"/>
              </a:ext>
            </a:extLst>
          </p:cNvPr>
          <p:cNvSpPr txBox="1">
            <a:spLocks/>
          </p:cNvSpPr>
          <p:nvPr/>
        </p:nvSpPr>
        <p:spPr>
          <a:xfrm>
            <a:off x="638827" y="782878"/>
            <a:ext cx="11285951" cy="6075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1800" dirty="0">
                <a:latin typeface="Comic Sans MS" panose="030F0902030302020204" pitchFamily="66" charset="0"/>
              </a:rPr>
              <a:t>Existem serviços em que a AWS é responsável pelo gerenciamento. Esses são serviços gerenciados</a:t>
            </a:r>
          </a:p>
          <a:p>
            <a:br>
              <a:rPr lang="pt-BR" sz="1800" dirty="0">
                <a:latin typeface="Comic Sans MS" panose="030F0902030302020204" pitchFamily="66" charset="0"/>
              </a:rPr>
            </a:br>
            <a:endParaRPr lang="pt-BR" sz="1800" dirty="0">
              <a:latin typeface="Comic Sans MS" panose="030F0902030302020204" pitchFamily="66" charset="0"/>
            </a:endParaRPr>
          </a:p>
          <a:p>
            <a:r>
              <a:rPr lang="pt-BR" sz="1800" dirty="0">
                <a:latin typeface="Comic Sans MS" panose="030F0902030302020204" pitchFamily="66" charset="0"/>
              </a:rPr>
              <a:t>E existem serviços que o CLIENTE é responsável pelo gerenciamento. Esses são serviços não gerenciados </a:t>
            </a:r>
          </a:p>
          <a:p>
            <a:br>
              <a:rPr lang="pt-BR" sz="1800" dirty="0">
                <a:latin typeface="Comic Sans MS" panose="030F0902030302020204" pitchFamily="66" charset="0"/>
              </a:rPr>
            </a:br>
            <a:endParaRPr lang="pt-BR" sz="1800" dirty="0">
              <a:latin typeface="Comic Sans MS" panose="030F0902030302020204" pitchFamily="66" charset="0"/>
            </a:endParaRPr>
          </a:p>
          <a:p>
            <a:r>
              <a:rPr lang="pt-BR" sz="1800" dirty="0">
                <a:latin typeface="Comic Sans MS" panose="030F0902030302020204" pitchFamily="66" charset="0"/>
              </a:rPr>
              <a:t>As boas práticas nos indicam a preferir sempre por utilizar serviços gerenciados </a:t>
            </a:r>
          </a:p>
          <a:p>
            <a:br>
              <a:rPr lang="pt-BR" sz="1800" dirty="0">
                <a:latin typeface="Comic Sans MS" panose="030F0902030302020204" pitchFamily="66" charset="0"/>
              </a:rPr>
            </a:br>
            <a:endParaRPr lang="pt-BR" sz="1800" dirty="0">
              <a:latin typeface="Comic Sans MS" panose="030F0902030302020204" pitchFamily="66" charset="0"/>
            </a:endParaRPr>
          </a:p>
          <a:p>
            <a:r>
              <a:rPr lang="pt-BR" sz="1800" dirty="0">
                <a:latin typeface="Comic Sans MS" panose="030F0902030302020204" pitchFamily="66" charset="0"/>
              </a:rPr>
              <a:t>Se vamos provisionar um banco de dados em uma instância do EC2</a:t>
            </a:r>
          </a:p>
          <a:p>
            <a:br>
              <a:rPr lang="pt-BR" sz="1800" dirty="0">
                <a:latin typeface="Comic Sans MS" panose="030F0902030302020204" pitchFamily="66" charset="0"/>
              </a:rPr>
            </a:br>
            <a:endParaRPr lang="pt-BR" sz="1800" dirty="0">
              <a:latin typeface="Comic Sans MS" panose="030F0902030302020204" pitchFamily="66" charset="0"/>
            </a:endParaRPr>
          </a:p>
          <a:p>
            <a:r>
              <a:rPr lang="pt-BR" sz="1800" dirty="0">
                <a:latin typeface="Comic Sans MS" panose="030F0902030302020204" pitchFamily="66" charset="0"/>
              </a:rPr>
              <a:t>A instância do EC2, é um serviço não gerenciado</a:t>
            </a:r>
          </a:p>
          <a:p>
            <a:br>
              <a:rPr lang="pt-BR" sz="1800" dirty="0">
                <a:latin typeface="Comic Sans MS" panose="030F0902030302020204" pitchFamily="66" charset="0"/>
              </a:rPr>
            </a:br>
            <a:endParaRPr lang="pt-BR" sz="1800" dirty="0">
              <a:latin typeface="Comic Sans MS" panose="030F0902030302020204" pitchFamily="66" charset="0"/>
            </a:endParaRPr>
          </a:p>
          <a:p>
            <a:r>
              <a:rPr lang="pt-BR" sz="1800" dirty="0">
                <a:latin typeface="Comic Sans MS" panose="030F0902030302020204" pitchFamily="66" charset="0"/>
              </a:rPr>
              <a:t>A AWS é responsável pela infraestrutura de Cloud</a:t>
            </a:r>
          </a:p>
          <a:p>
            <a:br>
              <a:rPr lang="pt-BR" sz="1800" dirty="0">
                <a:latin typeface="Comic Sans MS" panose="030F0902030302020204" pitchFamily="66" charset="0"/>
              </a:rPr>
            </a:br>
            <a:endParaRPr lang="pt-BR" sz="1800" dirty="0">
              <a:latin typeface="Comic Sans MS" panose="030F0902030302020204" pitchFamily="66" charset="0"/>
            </a:endParaRPr>
          </a:p>
          <a:p>
            <a:r>
              <a:rPr lang="pt-BR" sz="1800" dirty="0">
                <a:solidFill>
                  <a:srgbClr val="FB5F2C"/>
                </a:solidFill>
                <a:effectLst/>
                <a:latin typeface="Comic Sans MS" panose="030F0902030302020204" pitchFamily="66" charset="0"/>
              </a:rPr>
              <a:t>Todo o restante é responsabilidade do cliente</a:t>
            </a:r>
            <a:endParaRPr lang="pt-BR" sz="1800" dirty="0">
              <a:latin typeface="Comic Sans MS" panose="030F0902030302020204" pitchFamily="66" charset="0"/>
            </a:endParaRPr>
          </a:p>
          <a:p>
            <a:br>
              <a:rPr lang="pt-BR" sz="1800" dirty="0">
                <a:latin typeface="Comic Sans MS" panose="030F0902030302020204" pitchFamily="66" charset="0"/>
              </a:rPr>
            </a:br>
            <a:endParaRPr lang="pt-BR" sz="1800" dirty="0">
              <a:latin typeface="Comic Sans MS" panose="030F0902030302020204" pitchFamily="66" charset="0"/>
            </a:endParaRPr>
          </a:p>
        </p:txBody>
      </p:sp>
    </p:spTree>
    <p:extLst>
      <p:ext uri="{BB962C8B-B14F-4D97-AF65-F5344CB8AC3E}">
        <p14:creationId xmlns:p14="http://schemas.microsoft.com/office/powerpoint/2010/main" val="1562775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3E5AC849-4862-19AE-82FE-12F9631E61CD}"/>
              </a:ext>
            </a:extLst>
          </p:cNvPr>
          <p:cNvSpPr/>
          <p:nvPr/>
        </p:nvSpPr>
        <p:spPr>
          <a:xfrm>
            <a:off x="1773110" y="271636"/>
            <a:ext cx="9073318" cy="923330"/>
          </a:xfrm>
          <a:prstGeom prst="rect">
            <a:avLst/>
          </a:prstGeom>
          <a:noFill/>
        </p:spPr>
        <p:txBody>
          <a:bodyPr wrap="none" lIns="91440" tIns="45720" rIns="91440" bIns="45720">
            <a:spAutoFit/>
          </a:bodyPr>
          <a:lstStyle/>
          <a:p>
            <a:pPr algn="ctr"/>
            <a:r>
              <a:rPr lang="pt-BR" sz="5400" dirty="0">
                <a:ln w="0"/>
                <a:effectLst>
                  <a:outerShdw blurRad="38100" dist="19050" dir="2700000" algn="tl" rotWithShape="0">
                    <a:schemeClr val="dk1">
                      <a:alpha val="40000"/>
                    </a:schemeClr>
                  </a:outerShdw>
                </a:effectLst>
                <a:latin typeface="Comic Sans MS" panose="030F0702030302020204" pitchFamily="66" charset="0"/>
              </a:rPr>
              <a:t>Infraestrutura global AWS</a:t>
            </a:r>
            <a:endParaRPr lang="pt-BR" sz="5400" b="0" cap="none" spc="0" dirty="0">
              <a:ln w="0"/>
              <a:solidFill>
                <a:schemeClr val="tx1"/>
              </a:solidFill>
              <a:effectLst>
                <a:outerShdw blurRad="38100" dist="19050" dir="2700000" algn="tl" rotWithShape="0">
                  <a:schemeClr val="dk1">
                    <a:alpha val="40000"/>
                  </a:schemeClr>
                </a:outerShdw>
              </a:effectLst>
              <a:latin typeface="Comic Sans MS" panose="030F0702030302020204" pitchFamily="66" charset="0"/>
            </a:endParaRPr>
          </a:p>
        </p:txBody>
      </p:sp>
      <p:sp>
        <p:nvSpPr>
          <p:cNvPr id="9" name="CaixaDeTexto 8">
            <a:extLst>
              <a:ext uri="{FF2B5EF4-FFF2-40B4-BE49-F238E27FC236}">
                <a16:creationId xmlns:a16="http://schemas.microsoft.com/office/drawing/2014/main" id="{D4E02C57-6225-7363-529C-7B99D3CCA133}"/>
              </a:ext>
            </a:extLst>
          </p:cNvPr>
          <p:cNvSpPr txBox="1"/>
          <p:nvPr/>
        </p:nvSpPr>
        <p:spPr>
          <a:xfrm>
            <a:off x="1947561" y="1573660"/>
            <a:ext cx="8724416" cy="4093428"/>
          </a:xfrm>
          <a:prstGeom prst="rect">
            <a:avLst/>
          </a:prstGeom>
          <a:noFill/>
        </p:spPr>
        <p:txBody>
          <a:bodyPr wrap="square">
            <a:spAutoFit/>
          </a:bodyPr>
          <a:lstStyle/>
          <a:p>
            <a:pPr algn="l"/>
            <a:r>
              <a:rPr lang="pt-BR" sz="2000" b="1" dirty="0">
                <a:solidFill>
                  <a:srgbClr val="7030A0"/>
                </a:solidFill>
                <a:latin typeface="Comic Sans MS" panose="030F0902030302020204" pitchFamily="66" charset="0"/>
              </a:rPr>
              <a:t>Regiões e Zonas de Disponibilidade (AZ): </a:t>
            </a:r>
            <a:r>
              <a:rPr lang="pt-BR" sz="2000" dirty="0">
                <a:solidFill>
                  <a:srgbClr val="333333"/>
                </a:solidFill>
                <a:latin typeface="Comic Sans MS" panose="030F0902030302020204" pitchFamily="66" charset="0"/>
              </a:rPr>
              <a:t>A AWS está dividida em várias regiões geográficas, cada uma composta por múltiplas AZs isoladas para garantir redundância e confiabilidade.</a:t>
            </a:r>
          </a:p>
          <a:p>
            <a:pPr algn="l"/>
            <a:endParaRPr lang="pt-BR" sz="2000" dirty="0">
              <a:solidFill>
                <a:srgbClr val="333333"/>
              </a:solidFill>
              <a:latin typeface="Comic Sans MS" panose="030F0902030302020204" pitchFamily="66" charset="0"/>
            </a:endParaRPr>
          </a:p>
          <a:p>
            <a:pPr algn="l"/>
            <a:r>
              <a:rPr lang="pt-BR" sz="2000" b="1" dirty="0">
                <a:solidFill>
                  <a:srgbClr val="7030A0"/>
                </a:solidFill>
                <a:latin typeface="Comic Sans MS" panose="030F0902030302020204" pitchFamily="66" charset="0"/>
              </a:rPr>
              <a:t>Locais de Borda: </a:t>
            </a:r>
            <a:r>
              <a:rPr lang="pt-BR" sz="2000" dirty="0">
                <a:solidFill>
                  <a:srgbClr val="333333"/>
                </a:solidFill>
                <a:latin typeface="Comic Sans MS" panose="030F0902030302020204" pitchFamily="66" charset="0"/>
              </a:rPr>
              <a:t>São locais do Amazon CloudFront e AWS Global Accelerator que estão posicionados em cidades ao redor do mundo, oferecendo conteúdo com baixa latência.</a:t>
            </a:r>
          </a:p>
          <a:p>
            <a:pPr algn="l">
              <a:buFont typeface="Arial" panose="020B0604020202020204" pitchFamily="34" charset="0"/>
              <a:buChar char="•"/>
            </a:pPr>
            <a:endParaRPr lang="pt-BR" sz="2000" b="1" dirty="0">
              <a:solidFill>
                <a:srgbClr val="7030A0"/>
              </a:solidFill>
              <a:latin typeface="Comic Sans MS" panose="030F0902030302020204" pitchFamily="66" charset="0"/>
            </a:endParaRPr>
          </a:p>
          <a:p>
            <a:pPr algn="l"/>
            <a:r>
              <a:rPr lang="pt-BR" sz="2000" b="1" dirty="0">
                <a:solidFill>
                  <a:srgbClr val="7030A0"/>
                </a:solidFill>
                <a:latin typeface="Comic Sans MS" panose="030F0902030302020204" pitchFamily="66" charset="0"/>
              </a:rPr>
              <a:t>Zonas do AWS Wavelength: </a:t>
            </a:r>
            <a:r>
              <a:rPr lang="pt-BR" sz="2000" dirty="0">
                <a:solidFill>
                  <a:srgbClr val="333333"/>
                </a:solidFill>
                <a:latin typeface="Comic Sans MS" panose="030F0902030302020204" pitchFamily="66" charset="0"/>
              </a:rPr>
              <a:t>Estendem a infraestrutura da AWS para redes de telecomunicações, otimizando para dispositivos móveis.</a:t>
            </a:r>
          </a:p>
          <a:p>
            <a:pPr algn="l">
              <a:buFont typeface="Arial" panose="020B0604020202020204" pitchFamily="34" charset="0"/>
              <a:buChar char="•"/>
            </a:pPr>
            <a:endParaRPr lang="pt-BR" sz="2000" dirty="0">
              <a:solidFill>
                <a:srgbClr val="333333"/>
              </a:solidFill>
              <a:latin typeface="Comic Sans MS" panose="030F0902030302020204" pitchFamily="66" charset="0"/>
            </a:endParaRPr>
          </a:p>
          <a:p>
            <a:pPr algn="l"/>
            <a:r>
              <a:rPr lang="pt-BR" sz="2000" b="1" dirty="0">
                <a:solidFill>
                  <a:srgbClr val="7030A0"/>
                </a:solidFill>
                <a:latin typeface="Comic Sans MS" panose="030F0902030302020204" pitchFamily="66" charset="0"/>
              </a:rPr>
              <a:t>Zonas Locais: </a:t>
            </a:r>
            <a:r>
              <a:rPr lang="pt-BR" sz="2000" dirty="0">
                <a:solidFill>
                  <a:srgbClr val="333333"/>
                </a:solidFill>
                <a:latin typeface="Comic Sans MS" panose="030F0902030302020204" pitchFamily="66" charset="0"/>
              </a:rPr>
              <a:t>São extensões de regiões da AWS, projetadas para levar serviços específicos mais perto de grandes centros urbanos.</a:t>
            </a:r>
          </a:p>
        </p:txBody>
      </p:sp>
    </p:spTree>
    <p:extLst>
      <p:ext uri="{BB962C8B-B14F-4D97-AF65-F5344CB8AC3E}">
        <p14:creationId xmlns:p14="http://schemas.microsoft.com/office/powerpoint/2010/main" val="96689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3E5AC849-4862-19AE-82FE-12F9631E61CD}"/>
              </a:ext>
            </a:extLst>
          </p:cNvPr>
          <p:cNvSpPr/>
          <p:nvPr/>
        </p:nvSpPr>
        <p:spPr>
          <a:xfrm>
            <a:off x="1891738" y="271636"/>
            <a:ext cx="8836073" cy="923330"/>
          </a:xfrm>
          <a:prstGeom prst="rect">
            <a:avLst/>
          </a:prstGeom>
          <a:noFill/>
        </p:spPr>
        <p:txBody>
          <a:bodyPr wrap="none" lIns="91440" tIns="45720" rIns="91440" bIns="45720">
            <a:spAutoFit/>
          </a:bodyPr>
          <a:lstStyle/>
          <a:p>
            <a:pPr algn="ctr"/>
            <a:r>
              <a:rPr lang="pt-BR" sz="5400" dirty="0">
                <a:ln w="0"/>
                <a:effectLst>
                  <a:outerShdw blurRad="38100" dist="19050" dir="2700000" algn="tl" rotWithShape="0">
                    <a:schemeClr val="dk1">
                      <a:alpha val="40000"/>
                    </a:schemeClr>
                  </a:outerShdw>
                </a:effectLst>
                <a:latin typeface="Comic Sans MS" panose="030F0702030302020204" pitchFamily="66" charset="0"/>
              </a:rPr>
              <a:t>Como escolher uma região?</a:t>
            </a:r>
            <a:endParaRPr lang="pt-BR" sz="5400" b="0" cap="none" spc="0" dirty="0">
              <a:ln w="0"/>
              <a:solidFill>
                <a:schemeClr val="tx1"/>
              </a:solidFill>
              <a:effectLst>
                <a:outerShdw blurRad="38100" dist="19050" dir="2700000" algn="tl" rotWithShape="0">
                  <a:schemeClr val="dk1">
                    <a:alpha val="40000"/>
                  </a:schemeClr>
                </a:outerShdw>
              </a:effectLst>
              <a:latin typeface="Comic Sans MS" panose="030F0702030302020204" pitchFamily="66" charset="0"/>
            </a:endParaRPr>
          </a:p>
        </p:txBody>
      </p:sp>
      <p:sp>
        <p:nvSpPr>
          <p:cNvPr id="9" name="CaixaDeTexto 8">
            <a:extLst>
              <a:ext uri="{FF2B5EF4-FFF2-40B4-BE49-F238E27FC236}">
                <a16:creationId xmlns:a16="http://schemas.microsoft.com/office/drawing/2014/main" id="{D4E02C57-6225-7363-529C-7B99D3CCA133}"/>
              </a:ext>
            </a:extLst>
          </p:cNvPr>
          <p:cNvSpPr txBox="1"/>
          <p:nvPr/>
        </p:nvSpPr>
        <p:spPr>
          <a:xfrm>
            <a:off x="1891738" y="2032987"/>
            <a:ext cx="9225655" cy="2246769"/>
          </a:xfrm>
          <a:prstGeom prst="rect">
            <a:avLst/>
          </a:prstGeom>
          <a:noFill/>
        </p:spPr>
        <p:txBody>
          <a:bodyPr wrap="square">
            <a:spAutoFit/>
          </a:bodyPr>
          <a:lstStyle/>
          <a:p>
            <a:pPr marL="342900" indent="-342900">
              <a:buFont typeface="Arial" panose="020B0604020202020204" pitchFamily="34" charset="0"/>
              <a:buChar char="•"/>
            </a:pPr>
            <a:r>
              <a:rPr lang="pt-BR" sz="2000" dirty="0">
                <a:solidFill>
                  <a:srgbClr val="333333"/>
                </a:solidFill>
                <a:latin typeface="Comic Sans MS" panose="030F0902030302020204" pitchFamily="66" charset="0"/>
              </a:rPr>
              <a:t>Latência</a:t>
            </a:r>
          </a:p>
          <a:p>
            <a:pPr marL="342900" indent="-342900">
              <a:buFont typeface="Arial" panose="020B0604020202020204" pitchFamily="34" charset="0"/>
              <a:buChar char="•"/>
            </a:pPr>
            <a:endParaRPr lang="pt-BR" sz="2000" dirty="0">
              <a:solidFill>
                <a:srgbClr val="333333"/>
              </a:solidFill>
              <a:latin typeface="Comic Sans MS" panose="030F0902030302020204" pitchFamily="66" charset="0"/>
            </a:endParaRPr>
          </a:p>
          <a:p>
            <a:pPr marL="342900" indent="-342900">
              <a:buFont typeface="Arial" panose="020B0604020202020204" pitchFamily="34" charset="0"/>
              <a:buChar char="•"/>
            </a:pPr>
            <a:r>
              <a:rPr lang="pt-BR" sz="2000" dirty="0">
                <a:solidFill>
                  <a:srgbClr val="333333"/>
                </a:solidFill>
                <a:latin typeface="Comic Sans MS" panose="030F0902030302020204" pitchFamily="66" charset="0"/>
              </a:rPr>
              <a:t>Custo</a:t>
            </a:r>
          </a:p>
          <a:p>
            <a:pPr marL="342900" indent="-342900">
              <a:buFont typeface="Arial" panose="020B0604020202020204" pitchFamily="34" charset="0"/>
              <a:buChar char="•"/>
            </a:pPr>
            <a:endParaRPr lang="pt-BR" sz="2000" dirty="0">
              <a:solidFill>
                <a:srgbClr val="333333"/>
              </a:solidFill>
              <a:latin typeface="Comic Sans MS" panose="030F0902030302020204" pitchFamily="66" charset="0"/>
            </a:endParaRPr>
          </a:p>
          <a:p>
            <a:pPr marL="342900" indent="-342900">
              <a:buFont typeface="Arial" panose="020B0604020202020204" pitchFamily="34" charset="0"/>
              <a:buChar char="•"/>
            </a:pPr>
            <a:r>
              <a:rPr lang="pt-BR" sz="2000" dirty="0">
                <a:solidFill>
                  <a:srgbClr val="333333"/>
                </a:solidFill>
                <a:latin typeface="Comic Sans MS" panose="030F0902030302020204" pitchFamily="66" charset="0"/>
              </a:rPr>
              <a:t>Serviços disponíveis</a:t>
            </a:r>
          </a:p>
          <a:p>
            <a:pPr marL="342900" indent="-342900">
              <a:buFont typeface="Arial" panose="020B0604020202020204" pitchFamily="34" charset="0"/>
              <a:buChar char="•"/>
            </a:pPr>
            <a:endParaRPr lang="pt-BR" sz="2000" dirty="0">
              <a:solidFill>
                <a:srgbClr val="333333"/>
              </a:solidFill>
              <a:latin typeface="Comic Sans MS" panose="030F0902030302020204" pitchFamily="66" charset="0"/>
            </a:endParaRPr>
          </a:p>
          <a:p>
            <a:pPr marL="342900" indent="-342900">
              <a:buFont typeface="Arial" panose="020B0604020202020204" pitchFamily="34" charset="0"/>
              <a:buChar char="•"/>
            </a:pPr>
            <a:r>
              <a:rPr lang="pt-BR" sz="2000" dirty="0">
                <a:solidFill>
                  <a:srgbClr val="333333"/>
                </a:solidFill>
                <a:latin typeface="Comic Sans MS" panose="030F0902030302020204" pitchFamily="66" charset="0"/>
              </a:rPr>
              <a:t>Normas, compliance</a:t>
            </a:r>
          </a:p>
        </p:txBody>
      </p:sp>
    </p:spTree>
    <p:extLst>
      <p:ext uri="{BB962C8B-B14F-4D97-AF65-F5344CB8AC3E}">
        <p14:creationId xmlns:p14="http://schemas.microsoft.com/office/powerpoint/2010/main" val="322362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stintivo AWS Certified Cloud Practitioner">
            <a:extLst>
              <a:ext uri="{FF2B5EF4-FFF2-40B4-BE49-F238E27FC236}">
                <a16:creationId xmlns:a16="http://schemas.microsoft.com/office/drawing/2014/main" id="{5C32589E-1A9B-5E5A-6F9E-11E62ED17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4" y="200024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stintivo AWS Certified Solutions Architect - Associate">
            <a:extLst>
              <a:ext uri="{FF2B5EF4-FFF2-40B4-BE49-F238E27FC236}">
                <a16:creationId xmlns:a16="http://schemas.microsoft.com/office/drawing/2014/main" id="{E015B67F-BA6E-E929-F457-F321EC2A5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076" y="4857747"/>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istintivo AWS Certified Developer - Associate">
            <a:extLst>
              <a:ext uri="{FF2B5EF4-FFF2-40B4-BE49-F238E27FC236}">
                <a16:creationId xmlns:a16="http://schemas.microsoft.com/office/drawing/2014/main" id="{0A574A40-D00E-84ED-ABE4-72C2388BC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7007" y="4857747"/>
            <a:ext cx="1905002" cy="19050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istintivo AWS Certified SysOps Administrator - Associate">
            <a:extLst>
              <a:ext uri="{FF2B5EF4-FFF2-40B4-BE49-F238E27FC236}">
                <a16:creationId xmlns:a16="http://schemas.microsoft.com/office/drawing/2014/main" id="{CD3760C3-40BB-2B4B-0B2C-276C36515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271" y="4857747"/>
            <a:ext cx="1905002" cy="190500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lo da certifica&amp;ccedil;&amp;atilde;o AWS Certified Data Engineer &amp;mdash; Associate">
            <a:extLst>
              <a:ext uri="{FF2B5EF4-FFF2-40B4-BE49-F238E27FC236}">
                <a16:creationId xmlns:a16="http://schemas.microsoft.com/office/drawing/2014/main" id="{A067D76E-30B5-0216-D267-6833D055D3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2965" y="4857747"/>
            <a:ext cx="1905002" cy="1905002"/>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AD90862D-BAD1-034E-B245-68ABF6500EEC}"/>
              </a:ext>
            </a:extLst>
          </p:cNvPr>
          <p:cNvSpPr txBox="1"/>
          <p:nvPr/>
        </p:nvSpPr>
        <p:spPr>
          <a:xfrm>
            <a:off x="164901" y="309084"/>
            <a:ext cx="4840941" cy="1477328"/>
          </a:xfrm>
          <a:prstGeom prst="rect">
            <a:avLst/>
          </a:prstGeom>
          <a:noFill/>
        </p:spPr>
        <p:txBody>
          <a:bodyPr wrap="square" rtlCol="0">
            <a:spAutoFit/>
          </a:bodyPr>
          <a:lstStyle/>
          <a:p>
            <a:r>
              <a:rPr lang="pt-BR" dirty="0">
                <a:solidFill>
                  <a:schemeClr val="accent3">
                    <a:lumMod val="50000"/>
                  </a:schemeClr>
                </a:solidFill>
                <a:latin typeface="Comic Sans MS" panose="030F0902030302020204" pitchFamily="66" charset="0"/>
              </a:rPr>
              <a:t>FUNDAMENTAL</a:t>
            </a:r>
          </a:p>
          <a:p>
            <a:endParaRPr lang="pt-BR" dirty="0">
              <a:latin typeface="Comic Sans MS" panose="030F0902030302020204" pitchFamily="66" charset="0"/>
            </a:endParaRPr>
          </a:p>
          <a:p>
            <a:r>
              <a:rPr lang="pt-BR" b="0" i="0" dirty="0">
                <a:solidFill>
                  <a:srgbClr val="333333"/>
                </a:solidFill>
                <a:effectLst/>
                <a:latin typeface="Comic Sans MS" panose="030F0902030302020204" pitchFamily="66" charset="0"/>
              </a:rPr>
              <a:t>Certificação baseada em conhecimento para compreensão básica da Nuvem AWS.</a:t>
            </a:r>
            <a:br>
              <a:rPr lang="pt-BR" dirty="0">
                <a:latin typeface="Comic Sans MS" panose="030F0902030302020204" pitchFamily="66" charset="0"/>
              </a:rPr>
            </a:br>
            <a:r>
              <a:rPr lang="pt-BR" b="0" i="0" dirty="0">
                <a:solidFill>
                  <a:srgbClr val="333333"/>
                </a:solidFill>
                <a:effectLst/>
                <a:latin typeface="Comic Sans MS" panose="030F0902030302020204" pitchFamily="66" charset="0"/>
              </a:rPr>
              <a:t>Sem necessidade de experiência anterior.</a:t>
            </a:r>
            <a:endParaRPr lang="pt-BR" dirty="0">
              <a:latin typeface="Comic Sans MS" panose="030F0902030302020204" pitchFamily="66" charset="0"/>
            </a:endParaRPr>
          </a:p>
        </p:txBody>
      </p:sp>
      <p:sp>
        <p:nvSpPr>
          <p:cNvPr id="7" name="CaixaDeTexto 6">
            <a:extLst>
              <a:ext uri="{FF2B5EF4-FFF2-40B4-BE49-F238E27FC236}">
                <a16:creationId xmlns:a16="http://schemas.microsoft.com/office/drawing/2014/main" id="{4C7A29D8-9A25-EEA4-C5B4-2B0391DA2088}"/>
              </a:ext>
            </a:extLst>
          </p:cNvPr>
          <p:cNvSpPr txBox="1"/>
          <p:nvPr/>
        </p:nvSpPr>
        <p:spPr>
          <a:xfrm>
            <a:off x="4854075" y="2551837"/>
            <a:ext cx="7063891" cy="2031325"/>
          </a:xfrm>
          <a:prstGeom prst="rect">
            <a:avLst/>
          </a:prstGeom>
          <a:noFill/>
        </p:spPr>
        <p:txBody>
          <a:bodyPr wrap="square" rtlCol="0">
            <a:spAutoFit/>
          </a:bodyPr>
          <a:lstStyle/>
          <a:p>
            <a:pPr algn="l"/>
            <a:r>
              <a:rPr lang="pt-BR" b="1" dirty="0">
                <a:solidFill>
                  <a:schemeClr val="accent5"/>
                </a:solidFill>
                <a:latin typeface="Comic Sans MS" panose="030F0902030302020204" pitchFamily="66" charset="0"/>
              </a:rPr>
              <a:t>ASSOCIADO</a:t>
            </a:r>
          </a:p>
          <a:p>
            <a:pPr algn="l"/>
            <a:endParaRPr lang="pt-BR" b="0" i="0" cap="all" dirty="0">
              <a:solidFill>
                <a:srgbClr val="011777"/>
              </a:solidFill>
              <a:effectLst/>
              <a:latin typeface="Comic Sans MS" panose="030F0902030302020204" pitchFamily="66" charset="0"/>
            </a:endParaRPr>
          </a:p>
          <a:p>
            <a:pPr algn="l"/>
            <a:r>
              <a:rPr lang="pt-BR" dirty="0">
                <a:solidFill>
                  <a:srgbClr val="333333"/>
                </a:solidFill>
                <a:latin typeface="Comic Sans MS" panose="030F0902030302020204" pitchFamily="66" charset="0"/>
              </a:rPr>
              <a:t>Certificações baseadas em função que demonstram seu conhecimento e habilidades na AWS e desenvolvem sua credibilidade enquanto profissional da Nuvem AWS. Recomenda-se experiência anterior na nuvem e/ou uma sólida experiência em TI on-premises</a:t>
            </a:r>
            <a:r>
              <a:rPr lang="pt-BR" b="0" i="0" dirty="0">
                <a:solidFill>
                  <a:srgbClr val="333333"/>
                </a:solidFill>
                <a:effectLst/>
                <a:latin typeface="Comic Sans MS" panose="030F0902030302020204" pitchFamily="66" charset="0"/>
              </a:rPr>
              <a:t>.</a:t>
            </a:r>
          </a:p>
        </p:txBody>
      </p:sp>
    </p:spTree>
    <p:extLst>
      <p:ext uri="{BB962C8B-B14F-4D97-AF65-F5344CB8AC3E}">
        <p14:creationId xmlns:p14="http://schemas.microsoft.com/office/powerpoint/2010/main" val="1714490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Distintivo AWS Certified Solutions Architect - Professional">
            <a:extLst>
              <a:ext uri="{FF2B5EF4-FFF2-40B4-BE49-F238E27FC236}">
                <a16:creationId xmlns:a16="http://schemas.microsoft.com/office/drawing/2014/main" id="{F83066D2-2E30-0C74-7700-04BD08C5A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47" y="2661670"/>
            <a:ext cx="1905003" cy="190500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istintivo AWS Certified DevOps Engineer - Professional">
            <a:extLst>
              <a:ext uri="{FF2B5EF4-FFF2-40B4-BE49-F238E27FC236}">
                <a16:creationId xmlns:a16="http://schemas.microsoft.com/office/drawing/2014/main" id="{DEF407E1-2E65-5304-9432-B51E0BAC5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044" y="2701413"/>
            <a:ext cx="1905003" cy="190500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Distintivo AWS Certified Advanced Networking - Specialty">
            <a:extLst>
              <a:ext uri="{FF2B5EF4-FFF2-40B4-BE49-F238E27FC236}">
                <a16:creationId xmlns:a16="http://schemas.microsoft.com/office/drawing/2014/main" id="{17721B49-025A-6035-44F0-B6D838720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0748" y="1187740"/>
            <a:ext cx="1905003" cy="190500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Distintivo AWS Certified Data Analytics - Specialty">
            <a:extLst>
              <a:ext uri="{FF2B5EF4-FFF2-40B4-BE49-F238E27FC236}">
                <a16:creationId xmlns:a16="http://schemas.microsoft.com/office/drawing/2014/main" id="{F5F7A92A-4AC4-DF0D-65A7-1F85BDE2FB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0351" y="1193226"/>
            <a:ext cx="1905003" cy="190500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Distintivo AWS Certified Database - Specialty">
            <a:extLst>
              <a:ext uri="{FF2B5EF4-FFF2-40B4-BE49-F238E27FC236}">
                <a16:creationId xmlns:a16="http://schemas.microsoft.com/office/drawing/2014/main" id="{E5789AB5-5ADB-6F09-60C2-5F1EBE95C8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6997" y="2661669"/>
            <a:ext cx="1905003" cy="1905003"/>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istintivo AWS Certified Machine Learning - Specialty">
            <a:extLst>
              <a:ext uri="{FF2B5EF4-FFF2-40B4-BE49-F238E27FC236}">
                <a16:creationId xmlns:a16="http://schemas.microsoft.com/office/drawing/2014/main" id="{DBBA5690-B0C0-6032-4311-0CBBFD21BC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6204" y="2617408"/>
            <a:ext cx="1905002" cy="1905002"/>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Distintivo AWS Certified Security - Specialty">
            <a:extLst>
              <a:ext uri="{FF2B5EF4-FFF2-40B4-BE49-F238E27FC236}">
                <a16:creationId xmlns:a16="http://schemas.microsoft.com/office/drawing/2014/main" id="{F3BA48F0-7BB6-A370-F6B2-16D0ABDEB6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600" y="2654905"/>
            <a:ext cx="1905004" cy="1905004"/>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Distintivo AWS Certified: SAP on AWS - Specialty">
            <a:extLst>
              <a:ext uri="{FF2B5EF4-FFF2-40B4-BE49-F238E27FC236}">
                <a16:creationId xmlns:a16="http://schemas.microsoft.com/office/drawing/2014/main" id="{828092AE-65E1-6767-5C20-325EF7D85D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0748" y="4116584"/>
            <a:ext cx="1905004" cy="1905004"/>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AD90862D-BAD1-034E-B245-68ABF6500EEC}"/>
              </a:ext>
            </a:extLst>
          </p:cNvPr>
          <p:cNvSpPr txBox="1"/>
          <p:nvPr/>
        </p:nvSpPr>
        <p:spPr>
          <a:xfrm>
            <a:off x="164901" y="309084"/>
            <a:ext cx="5374253" cy="2308324"/>
          </a:xfrm>
          <a:prstGeom prst="rect">
            <a:avLst/>
          </a:prstGeom>
          <a:noFill/>
        </p:spPr>
        <p:txBody>
          <a:bodyPr wrap="square" rtlCol="0">
            <a:spAutoFit/>
          </a:bodyPr>
          <a:lstStyle/>
          <a:p>
            <a:pPr algn="l"/>
            <a:r>
              <a:rPr lang="pt-BR" b="1" i="0" cap="all" dirty="0">
                <a:solidFill>
                  <a:srgbClr val="2BBBD1"/>
                </a:solidFill>
                <a:effectLst/>
                <a:latin typeface="Comic Sans MS" panose="030F0902030302020204" pitchFamily="66" charset="0"/>
              </a:rPr>
              <a:t>PROFESSIONAL</a:t>
            </a:r>
          </a:p>
          <a:p>
            <a:pPr algn="l"/>
            <a:endParaRPr lang="pt-BR" b="0" i="0" cap="all" dirty="0">
              <a:solidFill>
                <a:srgbClr val="005276"/>
              </a:solidFill>
              <a:effectLst/>
              <a:latin typeface="Comic Sans MS" panose="030F0902030302020204" pitchFamily="66" charset="0"/>
            </a:endParaRPr>
          </a:p>
          <a:p>
            <a:pPr algn="l"/>
            <a:r>
              <a:rPr lang="pt-BR" b="0" i="0" dirty="0">
                <a:solidFill>
                  <a:srgbClr val="333333"/>
                </a:solidFill>
                <a:effectLst/>
                <a:latin typeface="Comic Sans MS" panose="030F0902030302020204" pitchFamily="66" charset="0"/>
              </a:rPr>
              <a:t>Certificações baseadas em funções que validam habilidades e conhecimentos avançados necessários para desenvolver aplicações seguras, otimizadas e modernizadas e para automatizar processos na AWS. Recomenda-se experiência anterior de 2 na nuvem AWS.</a:t>
            </a:r>
          </a:p>
        </p:txBody>
      </p:sp>
      <p:sp>
        <p:nvSpPr>
          <p:cNvPr id="3" name="CaixaDeTexto 2">
            <a:extLst>
              <a:ext uri="{FF2B5EF4-FFF2-40B4-BE49-F238E27FC236}">
                <a16:creationId xmlns:a16="http://schemas.microsoft.com/office/drawing/2014/main" id="{B2893D2C-3451-83DA-107A-3F6DDEFDBB56}"/>
              </a:ext>
            </a:extLst>
          </p:cNvPr>
          <p:cNvSpPr txBox="1"/>
          <p:nvPr/>
        </p:nvSpPr>
        <p:spPr>
          <a:xfrm>
            <a:off x="3500439" y="4668803"/>
            <a:ext cx="5960310" cy="2031325"/>
          </a:xfrm>
          <a:prstGeom prst="rect">
            <a:avLst/>
          </a:prstGeom>
          <a:noFill/>
        </p:spPr>
        <p:txBody>
          <a:bodyPr wrap="square" rtlCol="0">
            <a:spAutoFit/>
          </a:bodyPr>
          <a:lstStyle/>
          <a:p>
            <a:pPr algn="l"/>
            <a:r>
              <a:rPr lang="pt-BR" b="1" i="0" cap="all" dirty="0">
                <a:solidFill>
                  <a:srgbClr val="7030A0"/>
                </a:solidFill>
                <a:effectLst/>
                <a:latin typeface="Comic Sans MS" panose="030F0902030302020204" pitchFamily="66" charset="0"/>
              </a:rPr>
              <a:t>ESPECIALIDADE</a:t>
            </a:r>
          </a:p>
          <a:p>
            <a:pPr algn="l"/>
            <a:endParaRPr lang="pt-BR" b="0" i="0" cap="all" dirty="0">
              <a:solidFill>
                <a:srgbClr val="262262"/>
              </a:solidFill>
              <a:effectLst/>
              <a:latin typeface="Comic Sans MS" panose="030F0902030302020204" pitchFamily="66" charset="0"/>
            </a:endParaRPr>
          </a:p>
          <a:p>
            <a:pPr algn="l"/>
            <a:r>
              <a:rPr lang="pt-BR" b="0" i="0" dirty="0">
                <a:solidFill>
                  <a:srgbClr val="333333"/>
                </a:solidFill>
                <a:effectLst/>
                <a:latin typeface="Comic Sans MS" panose="030F0902030302020204" pitchFamily="66" charset="0"/>
              </a:rPr>
              <a:t>Mergulhe mais fundo e posicione-se como consultor de confiança para seus clientes e/ou outras partes envolvidas nessas áreas estratégicas. Consulte os guias do exame nas páginas do exame para saber sobre a experiência recomendada.</a:t>
            </a:r>
          </a:p>
        </p:txBody>
      </p:sp>
    </p:spTree>
    <p:extLst>
      <p:ext uri="{BB962C8B-B14F-4D97-AF65-F5344CB8AC3E}">
        <p14:creationId xmlns:p14="http://schemas.microsoft.com/office/powerpoint/2010/main" val="2950592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0E142-5BD9-A12E-120C-F6C5B1B05C09}"/>
              </a:ext>
            </a:extLst>
          </p:cNvPr>
          <p:cNvSpPr>
            <a:spLocks noGrp="1"/>
          </p:cNvSpPr>
          <p:nvPr>
            <p:ph type="title"/>
          </p:nvPr>
        </p:nvSpPr>
        <p:spPr>
          <a:xfrm>
            <a:off x="1017956" y="21303"/>
            <a:ext cx="10515600" cy="1325563"/>
          </a:xfrm>
        </p:spPr>
        <p:txBody>
          <a:bodyPr>
            <a:normAutofit/>
          </a:bodyPr>
          <a:lstStyle/>
          <a:p>
            <a:r>
              <a:rPr lang="pt-BR" sz="3600" dirty="0">
                <a:latin typeface="Comic Sans MS" panose="030F0702030302020204" pitchFamily="66" charset="0"/>
              </a:rPr>
              <a:t>Qual a diferença entre software e hardware?</a:t>
            </a:r>
          </a:p>
        </p:txBody>
      </p:sp>
      <p:pic>
        <p:nvPicPr>
          <p:cNvPr id="4098" name="Picture 2" descr="Hardware - ícones de computador grátis">
            <a:extLst>
              <a:ext uri="{FF2B5EF4-FFF2-40B4-BE49-F238E27FC236}">
                <a16:creationId xmlns:a16="http://schemas.microsoft.com/office/drawing/2014/main" id="{BDC931E9-D534-15A6-9CC7-D3AAE6962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1102" y="1252742"/>
            <a:ext cx="1687254" cy="16872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ftware Development - Free seo and web icons">
            <a:extLst>
              <a:ext uri="{FF2B5EF4-FFF2-40B4-BE49-F238E27FC236}">
                <a16:creationId xmlns:a16="http://schemas.microsoft.com/office/drawing/2014/main" id="{54A8F267-BE42-A804-A1A5-1047AA455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510" y="1346866"/>
            <a:ext cx="1687254" cy="168725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2788C2D4-A311-C1EA-B713-4C388183BBDE}"/>
              </a:ext>
            </a:extLst>
          </p:cNvPr>
          <p:cNvSpPr txBox="1"/>
          <p:nvPr/>
        </p:nvSpPr>
        <p:spPr>
          <a:xfrm>
            <a:off x="6094228" y="3429000"/>
            <a:ext cx="6097772" cy="3970318"/>
          </a:xfrm>
          <a:prstGeom prst="rect">
            <a:avLst/>
          </a:prstGeom>
          <a:noFill/>
        </p:spPr>
        <p:txBody>
          <a:bodyPr wrap="square">
            <a:spAutoFit/>
          </a:bodyPr>
          <a:lstStyle/>
          <a:p>
            <a:pPr algn="l"/>
            <a:r>
              <a:rPr lang="pt-BR" b="1" i="0" dirty="0">
                <a:effectLst/>
                <a:latin typeface="Comic Sans MS" panose="030F0702030302020204" pitchFamily="66" charset="0"/>
              </a:rPr>
              <a:t>	Características</a:t>
            </a:r>
            <a:r>
              <a:rPr lang="pt-BR" b="0" i="0" dirty="0">
                <a:effectLst/>
                <a:latin typeface="Comic Sans MS" panose="030F0702030302020204" pitchFamily="66" charset="0"/>
              </a:rPr>
              <a:t>:</a:t>
            </a:r>
          </a:p>
          <a:p>
            <a:pPr algn="l">
              <a:buFont typeface="Arial" panose="020B0604020202020204" pitchFamily="34" charset="0"/>
              <a:buChar char="•"/>
            </a:pPr>
            <a:endParaRPr lang="pt-BR" b="0" i="0" dirty="0">
              <a:effectLst/>
              <a:latin typeface="Comic Sans MS" panose="030F0702030302020204" pitchFamily="66" charset="0"/>
            </a:endParaRPr>
          </a:p>
          <a:p>
            <a:pPr marL="742950" lvl="1" indent="-285750" algn="l">
              <a:buFont typeface="Arial" panose="020B0604020202020204" pitchFamily="34" charset="0"/>
              <a:buChar char="•"/>
            </a:pPr>
            <a:r>
              <a:rPr lang="pt-BR" b="0" i="0" dirty="0">
                <a:effectLst/>
                <a:latin typeface="Comic Sans MS" panose="030F0702030302020204" pitchFamily="66" charset="0"/>
              </a:rPr>
              <a:t>Tangibilidade: O hardware é tangível e suscetível a danos físicos.</a:t>
            </a:r>
          </a:p>
          <a:p>
            <a:pPr marL="742950" lvl="1" indent="-285750" algn="l">
              <a:buFont typeface="Arial" panose="020B0604020202020204" pitchFamily="34" charset="0"/>
              <a:buChar char="•"/>
            </a:pPr>
            <a:endParaRPr lang="pt-BR" b="0" i="0" dirty="0">
              <a:effectLst/>
              <a:latin typeface="Comic Sans MS" panose="030F0702030302020204" pitchFamily="66" charset="0"/>
            </a:endParaRPr>
          </a:p>
          <a:p>
            <a:pPr marL="742950" lvl="1" indent="-285750" algn="l">
              <a:buFont typeface="Arial" panose="020B0604020202020204" pitchFamily="34" charset="0"/>
              <a:buChar char="•"/>
            </a:pPr>
            <a:r>
              <a:rPr lang="pt-BR" b="0" i="0" dirty="0">
                <a:effectLst/>
                <a:latin typeface="Comic Sans MS" panose="030F0702030302020204" pitchFamily="66" charset="0"/>
              </a:rPr>
              <a:t>Não Alterável Durante o Uso: As funções do hardware geralmente não podem ser alteradas sem uma alteração física.</a:t>
            </a:r>
          </a:p>
          <a:p>
            <a:pPr marL="742950" lvl="1" indent="-285750" algn="l">
              <a:buFont typeface="Arial" panose="020B0604020202020204" pitchFamily="34" charset="0"/>
              <a:buChar char="•"/>
            </a:pPr>
            <a:endParaRPr lang="pt-BR" b="0" i="0" dirty="0">
              <a:effectLst/>
              <a:latin typeface="Comic Sans MS" panose="030F0702030302020204" pitchFamily="66" charset="0"/>
            </a:endParaRPr>
          </a:p>
          <a:p>
            <a:pPr marL="742950" lvl="1" indent="-285750" algn="l">
              <a:buFont typeface="Arial" panose="020B0604020202020204" pitchFamily="34" charset="0"/>
              <a:buChar char="•"/>
            </a:pPr>
            <a:r>
              <a:rPr lang="pt-BR" b="0" i="0" dirty="0">
                <a:effectLst/>
                <a:latin typeface="Comic Sans MS" panose="030F0702030302020204" pitchFamily="66" charset="0"/>
              </a:rPr>
              <a:t>Dependência de Software: Hardware por si só não é útil sem o software para dar as instruções sobre o que fazer.</a:t>
            </a:r>
          </a:p>
          <a:p>
            <a:br>
              <a:rPr lang="pt-BR" dirty="0">
                <a:latin typeface="Comic Sans MS" panose="030F0702030302020204" pitchFamily="66" charset="0"/>
              </a:rPr>
            </a:br>
            <a:endParaRPr lang="pt-BR" dirty="0">
              <a:latin typeface="Comic Sans MS" panose="030F0702030302020204" pitchFamily="66" charset="0"/>
            </a:endParaRPr>
          </a:p>
        </p:txBody>
      </p:sp>
      <p:sp>
        <p:nvSpPr>
          <p:cNvPr id="11" name="CaixaDeTexto 10">
            <a:extLst>
              <a:ext uri="{FF2B5EF4-FFF2-40B4-BE49-F238E27FC236}">
                <a16:creationId xmlns:a16="http://schemas.microsoft.com/office/drawing/2014/main" id="{E46177A5-9C30-14DB-9E96-3720C1A6DFCD}"/>
              </a:ext>
            </a:extLst>
          </p:cNvPr>
          <p:cNvSpPr txBox="1"/>
          <p:nvPr/>
        </p:nvSpPr>
        <p:spPr>
          <a:xfrm>
            <a:off x="302418" y="3442568"/>
            <a:ext cx="5343470" cy="3416320"/>
          </a:xfrm>
          <a:prstGeom prst="rect">
            <a:avLst/>
          </a:prstGeom>
          <a:noFill/>
        </p:spPr>
        <p:txBody>
          <a:bodyPr wrap="square">
            <a:spAutoFit/>
          </a:bodyPr>
          <a:lstStyle/>
          <a:p>
            <a:pPr algn="l"/>
            <a:r>
              <a:rPr lang="pt-BR" b="1" dirty="0">
                <a:latin typeface="Comic Sans MS" panose="030F0702030302020204" pitchFamily="66" charset="0"/>
              </a:rPr>
              <a:t>Características:</a:t>
            </a:r>
          </a:p>
          <a:p>
            <a:pPr marL="285750" indent="-285750" algn="l">
              <a:buFont typeface="Arial" panose="020B0604020202020204" pitchFamily="34" charset="0"/>
              <a:buChar char="•"/>
            </a:pPr>
            <a:endParaRPr lang="pt-BR" b="1" dirty="0">
              <a:latin typeface="Comic Sans MS" panose="030F0702030302020204" pitchFamily="66" charset="0"/>
            </a:endParaRPr>
          </a:p>
          <a:p>
            <a:pPr marL="285750" indent="-285750" algn="l">
              <a:buFont typeface="Arial" panose="020B0604020202020204" pitchFamily="34" charset="0"/>
              <a:buChar char="•"/>
            </a:pPr>
            <a:r>
              <a:rPr lang="pt-BR" dirty="0">
                <a:latin typeface="Comic Sans MS" panose="030F0702030302020204" pitchFamily="66" charset="0"/>
              </a:rPr>
              <a:t>Intangibilidade: Não pode ser tocado fisicamente.</a:t>
            </a:r>
          </a:p>
          <a:p>
            <a:pPr marL="285750" indent="-285750" algn="l">
              <a:buFont typeface="Arial" panose="020B0604020202020204" pitchFamily="34" charset="0"/>
              <a:buChar char="•"/>
            </a:pPr>
            <a:endParaRPr lang="pt-BR" dirty="0">
              <a:latin typeface="Comic Sans MS" panose="030F0702030302020204" pitchFamily="66" charset="0"/>
            </a:endParaRPr>
          </a:p>
          <a:p>
            <a:pPr marL="285750" indent="-285750" algn="l">
              <a:buFont typeface="Arial" panose="020B0604020202020204" pitchFamily="34" charset="0"/>
              <a:buChar char="•"/>
            </a:pPr>
            <a:r>
              <a:rPr lang="pt-BR" dirty="0">
                <a:latin typeface="Comic Sans MS" panose="030F0702030302020204" pitchFamily="66" charset="0"/>
              </a:rPr>
              <a:t>Alterável: Pode ser facilmente alterado, atualizado ou excluído.</a:t>
            </a:r>
          </a:p>
          <a:p>
            <a:pPr marL="285750" indent="-285750" algn="l">
              <a:buFont typeface="Arial" panose="020B0604020202020204" pitchFamily="34" charset="0"/>
              <a:buChar char="•"/>
            </a:pPr>
            <a:endParaRPr lang="pt-BR" dirty="0">
              <a:latin typeface="Comic Sans MS" panose="030F0702030302020204" pitchFamily="66" charset="0"/>
            </a:endParaRPr>
          </a:p>
          <a:p>
            <a:pPr marL="285750" indent="-285750" algn="l">
              <a:buFont typeface="Arial" panose="020B0604020202020204" pitchFamily="34" charset="0"/>
              <a:buChar char="•"/>
            </a:pPr>
            <a:r>
              <a:rPr lang="pt-BR" dirty="0">
                <a:latin typeface="Comic Sans MS" panose="030F0702030302020204" pitchFamily="66" charset="0"/>
              </a:rPr>
              <a:t>Independência Física: Pode ser transferido entre diferentes hardwares, embora o software precise ser compatível com o hardware para funcionar corretamente.</a:t>
            </a:r>
          </a:p>
        </p:txBody>
      </p:sp>
    </p:spTree>
    <p:extLst>
      <p:ext uri="{BB962C8B-B14F-4D97-AF65-F5344CB8AC3E}">
        <p14:creationId xmlns:p14="http://schemas.microsoft.com/office/powerpoint/2010/main" val="2519224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31F91-67D3-320C-EE04-1FC4A156DC95}"/>
              </a:ext>
            </a:extLst>
          </p:cNvPr>
          <p:cNvSpPr>
            <a:spLocks noGrp="1"/>
          </p:cNvSpPr>
          <p:nvPr>
            <p:ph type="title"/>
          </p:nvPr>
        </p:nvSpPr>
        <p:spPr>
          <a:xfrm>
            <a:off x="3028956" y="-73951"/>
            <a:ext cx="5821907" cy="1177072"/>
          </a:xfrm>
        </p:spPr>
        <p:txBody>
          <a:bodyPr>
            <a:normAutofit/>
          </a:bodyPr>
          <a:lstStyle/>
          <a:p>
            <a:r>
              <a:rPr lang="pt-BR" sz="2800" dirty="0">
                <a:latin typeface="Comic Sans MS" panose="030F0902030302020204" pitchFamily="66" charset="0"/>
              </a:rPr>
              <a:t>Do que é composto um servidor?</a:t>
            </a:r>
          </a:p>
        </p:txBody>
      </p:sp>
      <p:grpSp>
        <p:nvGrpSpPr>
          <p:cNvPr id="6" name="Agrupar 5">
            <a:extLst>
              <a:ext uri="{FF2B5EF4-FFF2-40B4-BE49-F238E27FC236}">
                <a16:creationId xmlns:a16="http://schemas.microsoft.com/office/drawing/2014/main" id="{435F3420-9ED0-E626-AB1D-D706D6C3A74E}"/>
              </a:ext>
            </a:extLst>
          </p:cNvPr>
          <p:cNvGrpSpPr/>
          <p:nvPr/>
        </p:nvGrpSpPr>
        <p:grpSpPr>
          <a:xfrm>
            <a:off x="4123661" y="1095630"/>
            <a:ext cx="2774760" cy="1177072"/>
            <a:chOff x="2698893" y="2378122"/>
            <a:chExt cx="2774760" cy="1177072"/>
          </a:xfrm>
        </p:grpSpPr>
        <p:pic>
          <p:nvPicPr>
            <p:cNvPr id="9218" name="Picture 2" descr="Cpu - ícones de computador grátis">
              <a:extLst>
                <a:ext uri="{FF2B5EF4-FFF2-40B4-BE49-F238E27FC236}">
                  <a16:creationId xmlns:a16="http://schemas.microsoft.com/office/drawing/2014/main" id="{4458E76C-25F8-C544-5592-7E2709E2F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93" y="2378122"/>
              <a:ext cx="1177072" cy="117707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am - ícones de tecnologia grátis">
              <a:extLst>
                <a:ext uri="{FF2B5EF4-FFF2-40B4-BE49-F238E27FC236}">
                  <a16:creationId xmlns:a16="http://schemas.microsoft.com/office/drawing/2014/main" id="{14FB51A0-8D34-E2B8-128B-68F402B96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581" y="2378122"/>
              <a:ext cx="1177072" cy="117707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ítulo 1">
            <a:extLst>
              <a:ext uri="{FF2B5EF4-FFF2-40B4-BE49-F238E27FC236}">
                <a16:creationId xmlns:a16="http://schemas.microsoft.com/office/drawing/2014/main" id="{7F4B6A68-56B4-EC49-841C-A6AAA50CE9CF}"/>
              </a:ext>
            </a:extLst>
          </p:cNvPr>
          <p:cNvSpPr txBox="1">
            <a:spLocks/>
          </p:cNvSpPr>
          <p:nvPr/>
        </p:nvSpPr>
        <p:spPr>
          <a:xfrm>
            <a:off x="3115148" y="2459936"/>
            <a:ext cx="5199512" cy="11770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902030302020204" pitchFamily="66" charset="0"/>
              </a:rPr>
              <a:t>CPU (Unidade central de processamento)</a:t>
            </a:r>
          </a:p>
          <a:p>
            <a:endParaRPr lang="pt-BR" sz="2000" dirty="0">
              <a:latin typeface="Comic Sans MS" panose="030F0902030302020204" pitchFamily="66" charset="0"/>
            </a:endParaRPr>
          </a:p>
          <a:p>
            <a:r>
              <a:rPr lang="pt-BR" sz="2000" dirty="0">
                <a:latin typeface="Comic Sans MS" panose="030F0902030302020204" pitchFamily="66" charset="0"/>
              </a:rPr>
              <a:t>Memory RAM (memória de acesso rápido)</a:t>
            </a:r>
            <a:endParaRPr lang="pt-BR" sz="2800" dirty="0">
              <a:latin typeface="Comic Sans MS" panose="030F0902030302020204" pitchFamily="66" charset="0"/>
            </a:endParaRPr>
          </a:p>
        </p:txBody>
      </p:sp>
      <p:pic>
        <p:nvPicPr>
          <p:cNvPr id="9222" name="Picture 6" descr="Hard disk drive - Free computer icons">
            <a:extLst>
              <a:ext uri="{FF2B5EF4-FFF2-40B4-BE49-F238E27FC236}">
                <a16:creationId xmlns:a16="http://schemas.microsoft.com/office/drawing/2014/main" id="{A202BA65-E64F-3975-12D3-AC695517C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1349" y="4144102"/>
            <a:ext cx="1177072" cy="117707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Ssd Special Lineal color icon">
            <a:extLst>
              <a:ext uri="{FF2B5EF4-FFF2-40B4-BE49-F238E27FC236}">
                <a16:creationId xmlns:a16="http://schemas.microsoft.com/office/drawing/2014/main" id="{A6099356-B0D5-BDC5-5D16-4A60B96ED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3661" y="4144102"/>
            <a:ext cx="1182535" cy="1182535"/>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F4DA1CC0-DE49-781E-7119-7C095C892CFD}"/>
              </a:ext>
            </a:extLst>
          </p:cNvPr>
          <p:cNvSpPr txBox="1">
            <a:spLocks/>
          </p:cNvSpPr>
          <p:nvPr/>
        </p:nvSpPr>
        <p:spPr>
          <a:xfrm>
            <a:off x="2156637" y="5462484"/>
            <a:ext cx="7566546" cy="117707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902030302020204" pitchFamily="66" charset="0"/>
              </a:rPr>
              <a:t>Discos rígidos (HDDs) ou unidades de estado sólido (SSDs) para armazenar dados permanentemente. Servidores podem ter arranjos de armazenamento maiores e mais sofisticados (como RAID) para aumentar a confiabilidade e o desempenho</a:t>
            </a:r>
            <a:endParaRPr lang="pt-BR" sz="2800" dirty="0">
              <a:latin typeface="Comic Sans MS" panose="030F0902030302020204" pitchFamily="66" charset="0"/>
            </a:endParaRPr>
          </a:p>
        </p:txBody>
      </p:sp>
    </p:spTree>
    <p:extLst>
      <p:ext uri="{BB962C8B-B14F-4D97-AF65-F5344CB8AC3E}">
        <p14:creationId xmlns:p14="http://schemas.microsoft.com/office/powerpoint/2010/main" val="204493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inboard - ícones de computador grátis">
            <a:extLst>
              <a:ext uri="{FF2B5EF4-FFF2-40B4-BE49-F238E27FC236}">
                <a16:creationId xmlns:a16="http://schemas.microsoft.com/office/drawing/2014/main" id="{A8FE2574-0985-1DE2-B14A-B3410D0DD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118" y="940830"/>
            <a:ext cx="1207084" cy="1207084"/>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71271B68-3C29-4A14-B2E3-93EA18CFD138}"/>
              </a:ext>
            </a:extLst>
          </p:cNvPr>
          <p:cNvSpPr txBox="1">
            <a:spLocks/>
          </p:cNvSpPr>
          <p:nvPr/>
        </p:nvSpPr>
        <p:spPr>
          <a:xfrm>
            <a:off x="2371059" y="1105420"/>
            <a:ext cx="1933354" cy="877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902030302020204" pitchFamily="66" charset="0"/>
              </a:rPr>
              <a:t>Placa mãe</a:t>
            </a:r>
            <a:endParaRPr lang="pt-BR" sz="2800" dirty="0">
              <a:latin typeface="Comic Sans MS" panose="030F0902030302020204" pitchFamily="66" charset="0"/>
            </a:endParaRPr>
          </a:p>
        </p:txBody>
      </p:sp>
      <p:pic>
        <p:nvPicPr>
          <p:cNvPr id="1028" name="Picture 4" descr="Power supply - Free computer icons">
            <a:extLst>
              <a:ext uri="{FF2B5EF4-FFF2-40B4-BE49-F238E27FC236}">
                <a16:creationId xmlns:a16="http://schemas.microsoft.com/office/drawing/2014/main" id="{660F232A-3F65-8988-BC4A-E9E2D5C03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85" y="2617498"/>
            <a:ext cx="1260317" cy="1260317"/>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F9010E87-E392-B258-AD1F-4D96BA36B646}"/>
              </a:ext>
            </a:extLst>
          </p:cNvPr>
          <p:cNvSpPr txBox="1">
            <a:spLocks/>
          </p:cNvSpPr>
          <p:nvPr/>
        </p:nvSpPr>
        <p:spPr>
          <a:xfrm>
            <a:off x="2371059" y="2857354"/>
            <a:ext cx="1933354" cy="877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902030302020204" pitchFamily="66" charset="0"/>
              </a:rPr>
              <a:t>Fonte de alimentação</a:t>
            </a:r>
            <a:endParaRPr lang="pt-BR" sz="2800" dirty="0">
              <a:latin typeface="Comic Sans MS" panose="030F0902030302020204" pitchFamily="66" charset="0"/>
            </a:endParaRPr>
          </a:p>
        </p:txBody>
      </p:sp>
      <p:pic>
        <p:nvPicPr>
          <p:cNvPr id="1030" name="Picture 6" descr="Placa de interface de rede - ícones de computador grátis">
            <a:extLst>
              <a:ext uri="{FF2B5EF4-FFF2-40B4-BE49-F238E27FC236}">
                <a16:creationId xmlns:a16="http://schemas.microsoft.com/office/drawing/2014/main" id="{D75250FB-1E72-C2CF-A6B2-74EE827E9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393" y="4285018"/>
            <a:ext cx="1392809" cy="1392809"/>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4DDB0949-BC98-1A60-71E6-884864566AD8}"/>
              </a:ext>
            </a:extLst>
          </p:cNvPr>
          <p:cNvSpPr txBox="1">
            <a:spLocks/>
          </p:cNvSpPr>
          <p:nvPr/>
        </p:nvSpPr>
        <p:spPr>
          <a:xfrm>
            <a:off x="2371059" y="4542470"/>
            <a:ext cx="1933354" cy="877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902030302020204" pitchFamily="66" charset="0"/>
              </a:rPr>
              <a:t>Placa de rede</a:t>
            </a:r>
            <a:endParaRPr lang="pt-BR" sz="2800" dirty="0">
              <a:latin typeface="Comic Sans MS" panose="030F0902030302020204" pitchFamily="66" charset="0"/>
            </a:endParaRPr>
          </a:p>
        </p:txBody>
      </p:sp>
      <p:pic>
        <p:nvPicPr>
          <p:cNvPr id="2050" name="Picture 2" descr="Ventoinha - ícones de computador grátis">
            <a:extLst>
              <a:ext uri="{FF2B5EF4-FFF2-40B4-BE49-F238E27FC236}">
                <a16:creationId xmlns:a16="http://schemas.microsoft.com/office/drawing/2014/main" id="{E8FEA768-C0EC-F39C-C3C7-8EFD269F6B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1962" y="940830"/>
            <a:ext cx="1207085" cy="12070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ssipador de calor - ícones de tecnologia grátis">
            <a:extLst>
              <a:ext uri="{FF2B5EF4-FFF2-40B4-BE49-F238E27FC236}">
                <a16:creationId xmlns:a16="http://schemas.microsoft.com/office/drawing/2014/main" id="{6E5F919E-9C13-D206-1AC6-92EFF1B737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1962" y="2528174"/>
            <a:ext cx="1207085" cy="12070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ron Refrigeracao | Cachoeirinha RS">
            <a:extLst>
              <a:ext uri="{FF2B5EF4-FFF2-40B4-BE49-F238E27FC236}">
                <a16:creationId xmlns:a16="http://schemas.microsoft.com/office/drawing/2014/main" id="{A82CBDDE-AC35-71A4-0D53-6CF967CF04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7589" y="4285019"/>
            <a:ext cx="1392809" cy="1338069"/>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1">
            <a:extLst>
              <a:ext uri="{FF2B5EF4-FFF2-40B4-BE49-F238E27FC236}">
                <a16:creationId xmlns:a16="http://schemas.microsoft.com/office/drawing/2014/main" id="{A8F623DD-A7D1-626D-D2A6-E2209C7DC0A8}"/>
              </a:ext>
            </a:extLst>
          </p:cNvPr>
          <p:cNvSpPr txBox="1">
            <a:spLocks/>
          </p:cNvSpPr>
          <p:nvPr/>
        </p:nvSpPr>
        <p:spPr>
          <a:xfrm>
            <a:off x="9884733" y="4542470"/>
            <a:ext cx="1933354" cy="87790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902030302020204" pitchFamily="66" charset="0"/>
              </a:rPr>
              <a:t>Sistemas de refrigeração líquida</a:t>
            </a:r>
            <a:endParaRPr lang="pt-BR" sz="2800" dirty="0">
              <a:latin typeface="Comic Sans MS" panose="030F0902030302020204" pitchFamily="66" charset="0"/>
            </a:endParaRPr>
          </a:p>
        </p:txBody>
      </p:sp>
      <p:sp>
        <p:nvSpPr>
          <p:cNvPr id="12" name="Título 1">
            <a:extLst>
              <a:ext uri="{FF2B5EF4-FFF2-40B4-BE49-F238E27FC236}">
                <a16:creationId xmlns:a16="http://schemas.microsoft.com/office/drawing/2014/main" id="{E1957E12-71D0-637A-707C-6A272BBA0442}"/>
              </a:ext>
            </a:extLst>
          </p:cNvPr>
          <p:cNvSpPr txBox="1">
            <a:spLocks/>
          </p:cNvSpPr>
          <p:nvPr/>
        </p:nvSpPr>
        <p:spPr>
          <a:xfrm>
            <a:off x="9884733" y="1257819"/>
            <a:ext cx="1933354" cy="877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902030302020204" pitchFamily="66" charset="0"/>
              </a:rPr>
              <a:t>Ventiladores</a:t>
            </a:r>
            <a:endParaRPr lang="pt-BR" sz="2800" dirty="0">
              <a:latin typeface="Comic Sans MS" panose="030F0902030302020204" pitchFamily="66" charset="0"/>
            </a:endParaRPr>
          </a:p>
        </p:txBody>
      </p:sp>
      <p:sp>
        <p:nvSpPr>
          <p:cNvPr id="13" name="Título 1">
            <a:extLst>
              <a:ext uri="{FF2B5EF4-FFF2-40B4-BE49-F238E27FC236}">
                <a16:creationId xmlns:a16="http://schemas.microsoft.com/office/drawing/2014/main" id="{009D4253-5E41-7EE1-FBB9-63FB28D02739}"/>
              </a:ext>
            </a:extLst>
          </p:cNvPr>
          <p:cNvSpPr txBox="1">
            <a:spLocks/>
          </p:cNvSpPr>
          <p:nvPr/>
        </p:nvSpPr>
        <p:spPr>
          <a:xfrm>
            <a:off x="9884733" y="2692764"/>
            <a:ext cx="1933354" cy="877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902030302020204" pitchFamily="66" charset="0"/>
              </a:rPr>
              <a:t>Dissipadores de calor</a:t>
            </a:r>
            <a:endParaRPr lang="pt-BR" sz="2800" dirty="0">
              <a:latin typeface="Comic Sans MS" panose="030F0902030302020204" pitchFamily="66" charset="0"/>
            </a:endParaRPr>
          </a:p>
        </p:txBody>
      </p:sp>
    </p:spTree>
    <p:extLst>
      <p:ext uri="{BB962C8B-B14F-4D97-AF65-F5344CB8AC3E}">
        <p14:creationId xmlns:p14="http://schemas.microsoft.com/office/powerpoint/2010/main" val="206264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627959-308E-466D-C175-6C3B55A8FD64}"/>
              </a:ext>
            </a:extLst>
          </p:cNvPr>
          <p:cNvSpPr>
            <a:spLocks noGrp="1"/>
          </p:cNvSpPr>
          <p:nvPr>
            <p:ph type="title"/>
          </p:nvPr>
        </p:nvSpPr>
        <p:spPr>
          <a:xfrm>
            <a:off x="831125" y="0"/>
            <a:ext cx="5705475" cy="906462"/>
          </a:xfrm>
        </p:spPr>
        <p:txBody>
          <a:bodyPr/>
          <a:lstStyle/>
          <a:p>
            <a:r>
              <a:rPr lang="pt-BR" dirty="0">
                <a:latin typeface="Comic Sans MS" panose="030F0702030302020204" pitchFamily="66" charset="0"/>
              </a:rPr>
              <a:t>Terminologias em TI</a:t>
            </a:r>
          </a:p>
        </p:txBody>
      </p:sp>
      <p:pic>
        <p:nvPicPr>
          <p:cNvPr id="13314" name="Picture 2" descr="Pc - ícones de computador grátis">
            <a:extLst>
              <a:ext uri="{FF2B5EF4-FFF2-40B4-BE49-F238E27FC236}">
                <a16:creationId xmlns:a16="http://schemas.microsoft.com/office/drawing/2014/main" id="{0D236E6D-D656-00E2-06F5-012C3FF6D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563" y="3734129"/>
            <a:ext cx="1493837" cy="149383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outer wi-fi logo concetto internet modem colorato vettore isolato  illustrazione | Vettore Premium">
            <a:extLst>
              <a:ext uri="{FF2B5EF4-FFF2-40B4-BE49-F238E27FC236}">
                <a16:creationId xmlns:a16="http://schemas.microsoft.com/office/drawing/2014/main" id="{394ECA4F-D328-0D03-31BF-5D99AEE64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104" y="3348367"/>
            <a:ext cx="2632280" cy="187959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Network switch - Free computer icons">
            <a:extLst>
              <a:ext uri="{FF2B5EF4-FFF2-40B4-BE49-F238E27FC236}">
                <a16:creationId xmlns:a16="http://schemas.microsoft.com/office/drawing/2014/main" id="{463CCFB0-57E2-34E4-A6A6-5A754D9AA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106" y="3592082"/>
            <a:ext cx="2246379" cy="224637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a:extLst>
              <a:ext uri="{FF2B5EF4-FFF2-40B4-BE49-F238E27FC236}">
                <a16:creationId xmlns:a16="http://schemas.microsoft.com/office/drawing/2014/main" id="{A3128A9E-F0C1-60A2-F5FE-0CDA7D9413EB}"/>
              </a:ext>
            </a:extLst>
          </p:cNvPr>
          <p:cNvCxnSpPr/>
          <p:nvPr/>
        </p:nvCxnSpPr>
        <p:spPr>
          <a:xfrm>
            <a:off x="2155101" y="4715272"/>
            <a:ext cx="15287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ector Reto 5">
            <a:extLst>
              <a:ext uri="{FF2B5EF4-FFF2-40B4-BE49-F238E27FC236}">
                <a16:creationId xmlns:a16="http://schemas.microsoft.com/office/drawing/2014/main" id="{01B08F63-BE71-64A3-30B4-890F6F593F72}"/>
              </a:ext>
            </a:extLst>
          </p:cNvPr>
          <p:cNvCxnSpPr/>
          <p:nvPr/>
        </p:nvCxnSpPr>
        <p:spPr>
          <a:xfrm>
            <a:off x="5417344" y="4715272"/>
            <a:ext cx="1528762"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2" descr="Pc - ícones de computador grátis">
            <a:extLst>
              <a:ext uri="{FF2B5EF4-FFF2-40B4-BE49-F238E27FC236}">
                <a16:creationId xmlns:a16="http://schemas.microsoft.com/office/drawing/2014/main" id="{BA949D0B-B615-2A2A-5E1F-5E214DE96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600" y="1977333"/>
            <a:ext cx="1179445" cy="11794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c - ícones de computador grátis">
            <a:extLst>
              <a:ext uri="{FF2B5EF4-FFF2-40B4-BE49-F238E27FC236}">
                <a16:creationId xmlns:a16="http://schemas.microsoft.com/office/drawing/2014/main" id="{CA42A0DC-4EDD-6EC6-03F1-177648F47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6601" y="3734129"/>
            <a:ext cx="1179445" cy="1179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c - ícones de computador grátis">
            <a:extLst>
              <a:ext uri="{FF2B5EF4-FFF2-40B4-BE49-F238E27FC236}">
                <a16:creationId xmlns:a16="http://schemas.microsoft.com/office/drawing/2014/main" id="{BD5CEAB5-E6EB-13EC-FA2E-34DC7566F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789" y="5566501"/>
            <a:ext cx="1203257" cy="120325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to 10">
            <a:extLst>
              <a:ext uri="{FF2B5EF4-FFF2-40B4-BE49-F238E27FC236}">
                <a16:creationId xmlns:a16="http://schemas.microsoft.com/office/drawing/2014/main" id="{8BA49F04-C3AC-5128-DF78-B261EA841E16}"/>
              </a:ext>
            </a:extLst>
          </p:cNvPr>
          <p:cNvCxnSpPr>
            <a:stCxn id="13318" idx="3"/>
          </p:cNvCxnSpPr>
          <p:nvPr/>
        </p:nvCxnSpPr>
        <p:spPr>
          <a:xfrm flipV="1">
            <a:off x="9192485" y="2743200"/>
            <a:ext cx="1280253" cy="1972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2FD816A8-2090-58EB-F27F-051C2B05E5BB}"/>
              </a:ext>
            </a:extLst>
          </p:cNvPr>
          <p:cNvCxnSpPr>
            <a:stCxn id="13318" idx="3"/>
          </p:cNvCxnSpPr>
          <p:nvPr/>
        </p:nvCxnSpPr>
        <p:spPr>
          <a:xfrm>
            <a:off x="9192485" y="4715272"/>
            <a:ext cx="1280253" cy="1452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1F1BFB19-3E0C-7707-816D-550453A43A5F}"/>
              </a:ext>
            </a:extLst>
          </p:cNvPr>
          <p:cNvCxnSpPr>
            <a:stCxn id="13318" idx="3"/>
          </p:cNvCxnSpPr>
          <p:nvPr/>
        </p:nvCxnSpPr>
        <p:spPr>
          <a:xfrm flipV="1">
            <a:off x="9192485" y="4715271"/>
            <a:ext cx="1280253"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7222F4F5-9A4E-74EE-B5F4-790E90D6FB4A}"/>
              </a:ext>
            </a:extLst>
          </p:cNvPr>
          <p:cNvSpPr txBox="1"/>
          <p:nvPr/>
        </p:nvSpPr>
        <p:spPr>
          <a:xfrm>
            <a:off x="799275" y="1119205"/>
            <a:ext cx="9833513" cy="1754326"/>
          </a:xfrm>
          <a:prstGeom prst="rect">
            <a:avLst/>
          </a:prstGeom>
          <a:noFill/>
        </p:spPr>
        <p:txBody>
          <a:bodyPr wrap="square">
            <a:spAutoFit/>
          </a:bodyPr>
          <a:lstStyle/>
          <a:p>
            <a:pPr marL="285750" indent="-285750">
              <a:buFont typeface="Arial" panose="020B0604020202020204" pitchFamily="34" charset="0"/>
              <a:buChar char="•"/>
            </a:pPr>
            <a:r>
              <a:rPr lang="pt-BR" dirty="0">
                <a:latin typeface="Comic Sans MS" panose="030F0702030302020204" pitchFamily="66" charset="0"/>
              </a:rPr>
              <a:t>Rede: cabos, roteadores e servidores conectados entre si</a:t>
            </a:r>
          </a:p>
          <a:p>
            <a:endParaRPr lang="pt-BR" dirty="0">
              <a:latin typeface="Comic Sans MS" panose="030F0702030302020204" pitchFamily="66" charset="0"/>
            </a:endParaRPr>
          </a:p>
          <a:p>
            <a:pPr marL="285750" indent="-285750">
              <a:buFont typeface="Arial" panose="020B0604020202020204" pitchFamily="34" charset="0"/>
              <a:buChar char="•"/>
            </a:pPr>
            <a:r>
              <a:rPr lang="pt-BR" dirty="0">
                <a:latin typeface="Comic Sans MS" panose="030F0702030302020204" pitchFamily="66" charset="0"/>
              </a:rPr>
              <a:t>Roteador: um dispositivo de rede que encaminha pacotes de dados entre computadores</a:t>
            </a:r>
          </a:p>
          <a:p>
            <a:r>
              <a:rPr lang="pt-BR" dirty="0">
                <a:latin typeface="Comic Sans MS" panose="030F0702030302020204" pitchFamily="66" charset="0"/>
              </a:rPr>
              <a:t>    redes. Eles sabem para onde enviar seus pacotes pela internet!</a:t>
            </a:r>
          </a:p>
          <a:p>
            <a:pPr marL="285750" indent="-285750">
              <a:buFont typeface="Arial" panose="020B0604020202020204" pitchFamily="34" charset="0"/>
              <a:buChar char="•"/>
            </a:pPr>
            <a:endParaRPr lang="pt-BR" dirty="0">
              <a:latin typeface="Comic Sans MS" panose="030F0702030302020204" pitchFamily="66" charset="0"/>
            </a:endParaRPr>
          </a:p>
          <a:p>
            <a:pPr marL="285750" indent="-285750">
              <a:buFont typeface="Arial" panose="020B0604020202020204" pitchFamily="34" charset="0"/>
              <a:buChar char="•"/>
            </a:pPr>
            <a:r>
              <a:rPr lang="pt-BR" dirty="0">
                <a:latin typeface="Comic Sans MS" panose="030F0702030302020204" pitchFamily="66" charset="0"/>
              </a:rPr>
              <a:t>Switch: pega um pacote e o envia para o servidor/cliente correto em sua rede</a:t>
            </a:r>
          </a:p>
        </p:txBody>
      </p:sp>
    </p:spTree>
    <p:extLst>
      <p:ext uri="{BB962C8B-B14F-4D97-AF65-F5344CB8AC3E}">
        <p14:creationId xmlns:p14="http://schemas.microsoft.com/office/powerpoint/2010/main" val="151729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2446126F-6837-3104-E1DC-8660AF2422F5}"/>
              </a:ext>
            </a:extLst>
          </p:cNvPr>
          <p:cNvSpPr txBox="1"/>
          <p:nvPr/>
        </p:nvSpPr>
        <p:spPr>
          <a:xfrm>
            <a:off x="1471613" y="2914650"/>
            <a:ext cx="184731" cy="369332"/>
          </a:xfrm>
          <a:prstGeom prst="rect">
            <a:avLst/>
          </a:prstGeom>
          <a:noFill/>
        </p:spPr>
        <p:txBody>
          <a:bodyPr wrap="none" rtlCol="0">
            <a:spAutoFit/>
          </a:bodyPr>
          <a:lstStyle/>
          <a:p>
            <a:endParaRPr lang="pt-BR" dirty="0"/>
          </a:p>
        </p:txBody>
      </p:sp>
      <p:pic>
        <p:nvPicPr>
          <p:cNvPr id="3076" name="Picture 4" descr="Visualize a black server rack with white glass/mesh panels on the front. Present it from both a frontal and side perspective, with one of the angles showing an open door. Inside, display server equipment such as shelves with storage units and neatly organized cables. Add a fictional logo at the center top of the rack. The rack should have visible wheels and handles, set against a white background to highlight details. The lighting should be natural and subtle, emulating a well-lit data center environment.">
            <a:extLst>
              <a:ext uri="{FF2B5EF4-FFF2-40B4-BE49-F238E27FC236}">
                <a16:creationId xmlns:a16="http://schemas.microsoft.com/office/drawing/2014/main" id="{86CD5B8D-3338-D6F1-08BA-9E4ECA6DD7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72" r="943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9F4A1085-52E1-49A6-387F-5BCF12080228}"/>
              </a:ext>
            </a:extLst>
          </p:cNvPr>
          <p:cNvSpPr txBox="1">
            <a:spLocks/>
          </p:cNvSpPr>
          <p:nvPr/>
        </p:nvSpPr>
        <p:spPr>
          <a:xfrm>
            <a:off x="4125241" y="-272631"/>
            <a:ext cx="5199512" cy="11770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902030302020204" pitchFamily="66" charset="0"/>
              </a:rPr>
              <a:t>Rack (armários de servidores)</a:t>
            </a:r>
            <a:endParaRPr lang="pt-BR" sz="2800" dirty="0">
              <a:latin typeface="Comic Sans MS" panose="030F0902030302020204" pitchFamily="66" charset="0"/>
            </a:endParaRPr>
          </a:p>
        </p:txBody>
      </p:sp>
    </p:spTree>
    <p:extLst>
      <p:ext uri="{BB962C8B-B14F-4D97-AF65-F5344CB8AC3E}">
        <p14:creationId xmlns:p14="http://schemas.microsoft.com/office/powerpoint/2010/main" val="2811262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8" name="Picture 20" descr="verde seta acima vetor 23822459 Vetor no Vecteezy">
            <a:extLst>
              <a:ext uri="{FF2B5EF4-FFF2-40B4-BE49-F238E27FC236}">
                <a16:creationId xmlns:a16="http://schemas.microsoft.com/office/drawing/2014/main" id="{E236A429-53B4-E272-4C2D-4DCB7ED90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760" y="3860016"/>
            <a:ext cx="2632860" cy="263286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Arredondado 5">
            <a:extLst>
              <a:ext uri="{FF2B5EF4-FFF2-40B4-BE49-F238E27FC236}">
                <a16:creationId xmlns:a16="http://schemas.microsoft.com/office/drawing/2014/main" id="{EE13AEC6-8E85-3072-4165-C1253E2BD926}"/>
              </a:ext>
            </a:extLst>
          </p:cNvPr>
          <p:cNvSpPr/>
          <p:nvPr/>
        </p:nvSpPr>
        <p:spPr>
          <a:xfrm>
            <a:off x="8217725" y="3040083"/>
            <a:ext cx="3835730" cy="3610099"/>
          </a:xfrm>
          <a:prstGeom prst="roundRect">
            <a:avLst/>
          </a:prstGeom>
          <a:solidFill>
            <a:schemeClr val="bg1">
              <a:lumMod val="85000"/>
              <a:alpha val="22772"/>
            </a:schemeClr>
          </a:solidFill>
          <a:ln>
            <a:solidFill>
              <a:schemeClr val="accent1">
                <a:shade val="15000"/>
              </a:schemeClr>
            </a:solidFill>
            <a:prstDash val="sysDot"/>
            <a:bevel/>
            <a:extLst>
              <a:ext uri="{C807C97D-BFC1-408E-A445-0C87EB9F89A2}">
                <ask:lineSketchStyleProps xmlns:ask="http://schemas.microsoft.com/office/drawing/2018/sketchyshapes" sd="1219033472">
                  <a:custGeom>
                    <a:avLst/>
                    <a:gdLst>
                      <a:gd name="connsiteX0" fmla="*/ 0 w 3835730"/>
                      <a:gd name="connsiteY0" fmla="*/ 601695 h 3610099"/>
                      <a:gd name="connsiteX1" fmla="*/ 601695 w 3835730"/>
                      <a:gd name="connsiteY1" fmla="*/ 0 h 3610099"/>
                      <a:gd name="connsiteX2" fmla="*/ 1180810 w 3835730"/>
                      <a:gd name="connsiteY2" fmla="*/ 0 h 3610099"/>
                      <a:gd name="connsiteX3" fmla="*/ 1680954 w 3835730"/>
                      <a:gd name="connsiteY3" fmla="*/ 0 h 3610099"/>
                      <a:gd name="connsiteX4" fmla="*/ 2154776 w 3835730"/>
                      <a:gd name="connsiteY4" fmla="*/ 0 h 3610099"/>
                      <a:gd name="connsiteX5" fmla="*/ 2707567 w 3835730"/>
                      <a:gd name="connsiteY5" fmla="*/ 0 h 3610099"/>
                      <a:gd name="connsiteX6" fmla="*/ 3234035 w 3835730"/>
                      <a:gd name="connsiteY6" fmla="*/ 0 h 3610099"/>
                      <a:gd name="connsiteX7" fmla="*/ 3835730 w 3835730"/>
                      <a:gd name="connsiteY7" fmla="*/ 601695 h 3610099"/>
                      <a:gd name="connsiteX8" fmla="*/ 3835730 w 3835730"/>
                      <a:gd name="connsiteY8" fmla="*/ 1083037 h 3610099"/>
                      <a:gd name="connsiteX9" fmla="*/ 3835730 w 3835730"/>
                      <a:gd name="connsiteY9" fmla="*/ 1492177 h 3610099"/>
                      <a:gd name="connsiteX10" fmla="*/ 3835730 w 3835730"/>
                      <a:gd name="connsiteY10" fmla="*/ 1973519 h 3610099"/>
                      <a:gd name="connsiteX11" fmla="*/ 3835730 w 3835730"/>
                      <a:gd name="connsiteY11" fmla="*/ 2454861 h 3610099"/>
                      <a:gd name="connsiteX12" fmla="*/ 3835730 w 3835730"/>
                      <a:gd name="connsiteY12" fmla="*/ 3008404 h 3610099"/>
                      <a:gd name="connsiteX13" fmla="*/ 3234035 w 3835730"/>
                      <a:gd name="connsiteY13" fmla="*/ 3610099 h 3610099"/>
                      <a:gd name="connsiteX14" fmla="*/ 2707567 w 3835730"/>
                      <a:gd name="connsiteY14" fmla="*/ 3610099 h 3610099"/>
                      <a:gd name="connsiteX15" fmla="*/ 2181099 w 3835730"/>
                      <a:gd name="connsiteY15" fmla="*/ 3610099 h 3610099"/>
                      <a:gd name="connsiteX16" fmla="*/ 1601984 w 3835730"/>
                      <a:gd name="connsiteY16" fmla="*/ 3610099 h 3610099"/>
                      <a:gd name="connsiteX17" fmla="*/ 1075516 w 3835730"/>
                      <a:gd name="connsiteY17" fmla="*/ 3610099 h 3610099"/>
                      <a:gd name="connsiteX18" fmla="*/ 601695 w 3835730"/>
                      <a:gd name="connsiteY18" fmla="*/ 3610099 h 3610099"/>
                      <a:gd name="connsiteX19" fmla="*/ 0 w 3835730"/>
                      <a:gd name="connsiteY19" fmla="*/ 3008404 h 3610099"/>
                      <a:gd name="connsiteX20" fmla="*/ 0 w 3835730"/>
                      <a:gd name="connsiteY20" fmla="*/ 2502995 h 3610099"/>
                      <a:gd name="connsiteX21" fmla="*/ 0 w 3835730"/>
                      <a:gd name="connsiteY21" fmla="*/ 2069787 h 3610099"/>
                      <a:gd name="connsiteX22" fmla="*/ 0 w 3835730"/>
                      <a:gd name="connsiteY22" fmla="*/ 1588446 h 3610099"/>
                      <a:gd name="connsiteX23" fmla="*/ 0 w 3835730"/>
                      <a:gd name="connsiteY23" fmla="*/ 1179305 h 3610099"/>
                      <a:gd name="connsiteX24" fmla="*/ 0 w 3835730"/>
                      <a:gd name="connsiteY24" fmla="*/ 601695 h 3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35730" h="3610099" extrusionOk="0">
                        <a:moveTo>
                          <a:pt x="0" y="601695"/>
                        </a:moveTo>
                        <a:cubicBezTo>
                          <a:pt x="-29056" y="251465"/>
                          <a:pt x="195831" y="27607"/>
                          <a:pt x="601695" y="0"/>
                        </a:cubicBezTo>
                        <a:cubicBezTo>
                          <a:pt x="749664" y="-20885"/>
                          <a:pt x="1056329" y="60082"/>
                          <a:pt x="1180810" y="0"/>
                        </a:cubicBezTo>
                        <a:cubicBezTo>
                          <a:pt x="1305292" y="-60082"/>
                          <a:pt x="1491234" y="21851"/>
                          <a:pt x="1680954" y="0"/>
                        </a:cubicBezTo>
                        <a:cubicBezTo>
                          <a:pt x="1870674" y="-21851"/>
                          <a:pt x="1946608" y="22399"/>
                          <a:pt x="2154776" y="0"/>
                        </a:cubicBezTo>
                        <a:cubicBezTo>
                          <a:pt x="2362944" y="-22399"/>
                          <a:pt x="2552131" y="37904"/>
                          <a:pt x="2707567" y="0"/>
                        </a:cubicBezTo>
                        <a:cubicBezTo>
                          <a:pt x="2863003" y="-37904"/>
                          <a:pt x="3082143" y="18221"/>
                          <a:pt x="3234035" y="0"/>
                        </a:cubicBezTo>
                        <a:cubicBezTo>
                          <a:pt x="3581353" y="-24429"/>
                          <a:pt x="3808870" y="292992"/>
                          <a:pt x="3835730" y="601695"/>
                        </a:cubicBezTo>
                        <a:cubicBezTo>
                          <a:pt x="3855632" y="726644"/>
                          <a:pt x="3828144" y="915655"/>
                          <a:pt x="3835730" y="1083037"/>
                        </a:cubicBezTo>
                        <a:cubicBezTo>
                          <a:pt x="3843316" y="1250419"/>
                          <a:pt x="3809636" y="1293110"/>
                          <a:pt x="3835730" y="1492177"/>
                        </a:cubicBezTo>
                        <a:cubicBezTo>
                          <a:pt x="3861824" y="1691244"/>
                          <a:pt x="3815971" y="1854338"/>
                          <a:pt x="3835730" y="1973519"/>
                        </a:cubicBezTo>
                        <a:cubicBezTo>
                          <a:pt x="3855489" y="2092700"/>
                          <a:pt x="3818499" y="2287893"/>
                          <a:pt x="3835730" y="2454861"/>
                        </a:cubicBezTo>
                        <a:cubicBezTo>
                          <a:pt x="3852961" y="2621829"/>
                          <a:pt x="3824506" y="2863464"/>
                          <a:pt x="3835730" y="3008404"/>
                        </a:cubicBezTo>
                        <a:cubicBezTo>
                          <a:pt x="3874913" y="3388707"/>
                          <a:pt x="3635867" y="3549227"/>
                          <a:pt x="3234035" y="3610099"/>
                        </a:cubicBezTo>
                        <a:cubicBezTo>
                          <a:pt x="2989558" y="3619568"/>
                          <a:pt x="2832944" y="3565268"/>
                          <a:pt x="2707567" y="3610099"/>
                        </a:cubicBezTo>
                        <a:cubicBezTo>
                          <a:pt x="2582190" y="3654930"/>
                          <a:pt x="2433534" y="3555088"/>
                          <a:pt x="2181099" y="3610099"/>
                        </a:cubicBezTo>
                        <a:cubicBezTo>
                          <a:pt x="1928664" y="3665110"/>
                          <a:pt x="1877516" y="3607498"/>
                          <a:pt x="1601984" y="3610099"/>
                        </a:cubicBezTo>
                        <a:cubicBezTo>
                          <a:pt x="1326452" y="3612700"/>
                          <a:pt x="1327773" y="3578574"/>
                          <a:pt x="1075516" y="3610099"/>
                        </a:cubicBezTo>
                        <a:cubicBezTo>
                          <a:pt x="823259" y="3641624"/>
                          <a:pt x="728241" y="3562066"/>
                          <a:pt x="601695" y="3610099"/>
                        </a:cubicBezTo>
                        <a:cubicBezTo>
                          <a:pt x="200068" y="3612953"/>
                          <a:pt x="9642" y="3323330"/>
                          <a:pt x="0" y="3008404"/>
                        </a:cubicBezTo>
                        <a:cubicBezTo>
                          <a:pt x="-6246" y="2829509"/>
                          <a:pt x="41805" y="2648434"/>
                          <a:pt x="0" y="2502995"/>
                        </a:cubicBezTo>
                        <a:cubicBezTo>
                          <a:pt x="-41805" y="2357556"/>
                          <a:pt x="38740" y="2269607"/>
                          <a:pt x="0" y="2069787"/>
                        </a:cubicBezTo>
                        <a:cubicBezTo>
                          <a:pt x="-38740" y="1869967"/>
                          <a:pt x="8453" y="1766909"/>
                          <a:pt x="0" y="1588446"/>
                        </a:cubicBezTo>
                        <a:cubicBezTo>
                          <a:pt x="-8453" y="1409983"/>
                          <a:pt x="3498" y="1318629"/>
                          <a:pt x="0" y="1179305"/>
                        </a:cubicBezTo>
                        <a:cubicBezTo>
                          <a:pt x="-3498" y="1039981"/>
                          <a:pt x="46675" y="728827"/>
                          <a:pt x="0" y="60169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32CA63A7-7DDE-B4C6-471D-B4C969D7B8F2}"/>
              </a:ext>
            </a:extLst>
          </p:cNvPr>
          <p:cNvSpPr>
            <a:spLocks noGrp="1"/>
          </p:cNvSpPr>
          <p:nvPr>
            <p:ph type="title"/>
          </p:nvPr>
        </p:nvSpPr>
        <p:spPr/>
        <p:txBody>
          <a:bodyPr/>
          <a:lstStyle/>
          <a:p>
            <a:r>
              <a:rPr lang="pt-BR" dirty="0">
                <a:latin typeface="Comic Sans MS" panose="030F0702030302020204" pitchFamily="66" charset="0"/>
              </a:rPr>
              <a:t>Tradicionalmente, como era construída a infraestrutura?</a:t>
            </a:r>
          </a:p>
        </p:txBody>
      </p:sp>
      <p:grpSp>
        <p:nvGrpSpPr>
          <p:cNvPr id="5" name="Agrupar 4">
            <a:extLst>
              <a:ext uri="{FF2B5EF4-FFF2-40B4-BE49-F238E27FC236}">
                <a16:creationId xmlns:a16="http://schemas.microsoft.com/office/drawing/2014/main" id="{88E5BEF9-5873-FFA7-E4D0-E52A92363F96}"/>
              </a:ext>
            </a:extLst>
          </p:cNvPr>
          <p:cNvGrpSpPr/>
          <p:nvPr/>
        </p:nvGrpSpPr>
        <p:grpSpPr>
          <a:xfrm>
            <a:off x="529441" y="3484562"/>
            <a:ext cx="3008313" cy="3008313"/>
            <a:chOff x="838200" y="3484562"/>
            <a:chExt cx="3008313" cy="3008313"/>
          </a:xfrm>
        </p:grpSpPr>
        <p:pic>
          <p:nvPicPr>
            <p:cNvPr id="7170" name="Picture 2" descr="Casa branca - ícones de interface grátis">
              <a:extLst>
                <a:ext uri="{FF2B5EF4-FFF2-40B4-BE49-F238E27FC236}">
                  <a16:creationId xmlns:a16="http://schemas.microsoft.com/office/drawing/2014/main" id="{AD6D525D-3F19-D5DA-B72F-6B991F01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84562"/>
              <a:ext cx="3008313" cy="300831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Servers - Free computer icons">
              <a:extLst>
                <a:ext uri="{FF2B5EF4-FFF2-40B4-BE49-F238E27FC236}">
                  <a16:creationId xmlns:a16="http://schemas.microsoft.com/office/drawing/2014/main" id="{0A730EC3-DB25-48B3-BEA9-70EF4695A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7638" y="4524499"/>
              <a:ext cx="1609436" cy="1609436"/>
            </a:xfrm>
            <a:prstGeom prst="rect">
              <a:avLst/>
            </a:prstGeom>
            <a:noFill/>
            <a:extLst>
              <a:ext uri="{909E8E84-426E-40DD-AFC4-6F175D3DCCD1}">
                <a14:hiddenFill xmlns:a14="http://schemas.microsoft.com/office/drawing/2010/main">
                  <a:solidFill>
                    <a:srgbClr val="FFFFFF"/>
                  </a:solidFill>
                </a14:hiddenFill>
              </a:ext>
            </a:extLst>
          </p:spPr>
        </p:pic>
      </p:grpSp>
      <p:pic>
        <p:nvPicPr>
          <p:cNvPr id="7178" name="Picture 10" descr="Data Center Icon - Free PNG &amp; SVG 1653081 - Noun Project">
            <a:extLst>
              <a:ext uri="{FF2B5EF4-FFF2-40B4-BE49-F238E27FC236}">
                <a16:creationId xmlns:a16="http://schemas.microsoft.com/office/drawing/2014/main" id="{9C0B7E91-A376-B95D-B216-580BA5E8AD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6843" y="3860016"/>
            <a:ext cx="2632859" cy="263285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Enterprise Svg Png Icon Free Download (#349902) - OnlineWebFonts.COM">
            <a:extLst>
              <a:ext uri="{FF2B5EF4-FFF2-40B4-BE49-F238E27FC236}">
                <a16:creationId xmlns:a16="http://schemas.microsoft.com/office/drawing/2014/main" id="{8122E865-15C0-0102-0246-387B9D8C5E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764" y="3574846"/>
            <a:ext cx="2918029" cy="2918029"/>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78A14B0E-EC18-85F4-D939-373089610AD5}"/>
              </a:ext>
            </a:extLst>
          </p:cNvPr>
          <p:cNvSpPr txBox="1">
            <a:spLocks/>
          </p:cNvSpPr>
          <p:nvPr/>
        </p:nvSpPr>
        <p:spPr>
          <a:xfrm>
            <a:off x="5432414" y="6305096"/>
            <a:ext cx="2183875" cy="7231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702030302020204" pitchFamily="66" charset="0"/>
              </a:rPr>
              <a:t>Empresa</a:t>
            </a:r>
            <a:endParaRPr lang="pt-BR" sz="4000" dirty="0">
              <a:latin typeface="Comic Sans MS" panose="030F0702030302020204" pitchFamily="66" charset="0"/>
            </a:endParaRPr>
          </a:p>
        </p:txBody>
      </p:sp>
      <p:sp>
        <p:nvSpPr>
          <p:cNvPr id="8" name="Título 1">
            <a:extLst>
              <a:ext uri="{FF2B5EF4-FFF2-40B4-BE49-F238E27FC236}">
                <a16:creationId xmlns:a16="http://schemas.microsoft.com/office/drawing/2014/main" id="{808FCDAD-9F37-BE95-B12D-EC92DCD875F2}"/>
              </a:ext>
            </a:extLst>
          </p:cNvPr>
          <p:cNvSpPr txBox="1">
            <a:spLocks/>
          </p:cNvSpPr>
          <p:nvPr/>
        </p:nvSpPr>
        <p:spPr>
          <a:xfrm>
            <a:off x="1094059" y="6305096"/>
            <a:ext cx="2183875" cy="7231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702030302020204" pitchFamily="66" charset="0"/>
              </a:rPr>
              <a:t>Casa ou garagem</a:t>
            </a:r>
            <a:endParaRPr lang="pt-BR" sz="4000" dirty="0">
              <a:latin typeface="Comic Sans MS" panose="030F0702030302020204" pitchFamily="66" charset="0"/>
            </a:endParaRPr>
          </a:p>
        </p:txBody>
      </p:sp>
      <p:sp>
        <p:nvSpPr>
          <p:cNvPr id="9" name="Título 1">
            <a:extLst>
              <a:ext uri="{FF2B5EF4-FFF2-40B4-BE49-F238E27FC236}">
                <a16:creationId xmlns:a16="http://schemas.microsoft.com/office/drawing/2014/main" id="{2354232A-80B3-9DBC-BE0D-BFBFEEB442A3}"/>
              </a:ext>
            </a:extLst>
          </p:cNvPr>
          <p:cNvSpPr txBox="1">
            <a:spLocks/>
          </p:cNvSpPr>
          <p:nvPr/>
        </p:nvSpPr>
        <p:spPr>
          <a:xfrm>
            <a:off x="9420543" y="2226066"/>
            <a:ext cx="2183875" cy="7231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dirty="0">
                <a:latin typeface="Comic Sans MS" panose="030F0702030302020204" pitchFamily="66" charset="0"/>
              </a:rPr>
              <a:t>Data center</a:t>
            </a:r>
            <a:endParaRPr lang="pt-BR" sz="4000" dirty="0">
              <a:latin typeface="Comic Sans MS" panose="030F0702030302020204" pitchFamily="66" charset="0"/>
            </a:endParaRPr>
          </a:p>
        </p:txBody>
      </p:sp>
    </p:spTree>
    <p:extLst>
      <p:ext uri="{BB962C8B-B14F-4D97-AF65-F5344CB8AC3E}">
        <p14:creationId xmlns:p14="http://schemas.microsoft.com/office/powerpoint/2010/main" val="260915057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23130</TotalTime>
  <Words>1835</Words>
  <Application>Microsoft Macintosh PowerPoint</Application>
  <PresentationFormat>Widescreen</PresentationFormat>
  <Paragraphs>388</Paragraphs>
  <Slides>35</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35</vt:i4>
      </vt:variant>
    </vt:vector>
  </HeadingPairs>
  <TitlesOfParts>
    <vt:vector size="40" baseType="lpstr">
      <vt:lpstr>Arial</vt:lpstr>
      <vt:lpstr>Calibri</vt:lpstr>
      <vt:lpstr>Calibri Light</vt:lpstr>
      <vt:lpstr>Comic Sans MS</vt:lpstr>
      <vt:lpstr>Tema do Office</vt:lpstr>
      <vt:lpstr>O que é Cloud?</vt:lpstr>
      <vt:lpstr>Apresentação do PowerPoint</vt:lpstr>
      <vt:lpstr>Apresentação do PowerPoint</vt:lpstr>
      <vt:lpstr>Qual a diferença entre software e hardware?</vt:lpstr>
      <vt:lpstr>Do que é composto um servidor?</vt:lpstr>
      <vt:lpstr>Apresentação do PowerPoint</vt:lpstr>
      <vt:lpstr>Terminologias em TI</vt:lpstr>
      <vt:lpstr>Apresentação do PowerPoint</vt:lpstr>
      <vt:lpstr>Tradicionalmente, como era construída a infraestrutura?</vt:lpstr>
      <vt:lpstr>Apresentação do PowerPoint</vt:lpstr>
      <vt:lpstr>Apresentação do PowerPoint</vt:lpstr>
      <vt:lpstr>AWS Cloud evolução dos serviços</vt:lpstr>
      <vt:lpstr>Magic Quadrant for Cloud Infrastructure as a Service, Worldwide</vt:lpstr>
      <vt:lpstr>Máquinas virtuais</vt:lpstr>
      <vt:lpstr>Benefícios das VMs</vt:lpstr>
      <vt:lpstr>VMs na nuvem</vt:lpstr>
      <vt:lpstr>O que é Cloud Computing?</vt:lpstr>
      <vt:lpstr>O que é possível fazer na nuvem?</vt:lpstr>
      <vt:lpstr>Apresentação do PowerPoint</vt:lpstr>
      <vt:lpstr>Modelo de computação tradicional</vt:lpstr>
      <vt:lpstr>Modelo de computação de nuvem</vt:lpstr>
      <vt:lpstr>Modelos de serviços de nuvem</vt:lpstr>
      <vt:lpstr>Quem gerencia o quê?</vt:lpstr>
      <vt:lpstr>Pizza as a service</vt:lpstr>
      <vt:lpstr>Exemplos de serviços </vt:lpstr>
      <vt:lpstr>Cloud híbrida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 que é Cloud?</dc:title>
  <dc:creator>Tomas de Andrade Alric</dc:creator>
  <cp:lastModifiedBy>Tomas de Andrade Alric</cp:lastModifiedBy>
  <cp:revision>4</cp:revision>
  <dcterms:created xsi:type="dcterms:W3CDTF">2023-10-29T04:08:43Z</dcterms:created>
  <dcterms:modified xsi:type="dcterms:W3CDTF">2023-11-18T20:30:33Z</dcterms:modified>
</cp:coreProperties>
</file>